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29.xml"/>
  <Override ContentType="application/vnd.openxmlformats-officedocument.presentationml.slide+xml" PartName="/ppt/slides/slide3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</p:sldIdLst>
  <p:sldSz cx="18288000" cy="10287000"/>
  <p:notesSz cx="6858000" cy="9144000"/>
  <p:embeddedFontLst>
    <p:embeddedFont>
      <p:font typeface="Poppins Ultra-Bold" charset="1" panose="00000900000000000000"/>
      <p:regular r:id="rId36"/>
    </p:embeddedFont>
    <p:embeddedFont>
      <p:font typeface="IBM Plex Sans" charset="1" panose="020B0503050203000203"/>
      <p:regular r:id="rId37"/>
    </p:embeddedFont>
    <p:embeddedFont>
      <p:font typeface="Poppins" charset="1" panose="00000500000000000000"/>
      <p:regular r:id="rId38"/>
    </p:embeddedFont>
    <p:embeddedFont>
      <p:font typeface="Poppins Bold" charset="1" panose="00000800000000000000"/>
      <p:regular r:id="rId39"/>
    </p:embeddedFont>
    <p:embeddedFont>
      <p:font typeface="Montserrat Semi-Bold" charset="1" panose="00000700000000000000"/>
      <p:regular r:id="rId40"/>
    </p:embeddedFont>
    <p:embeddedFont>
      <p:font typeface="Garet Bold" charset="1" panose="00000000000000000000"/>
      <p:regular r:id="rId41"/>
    </p:embeddedFont>
    <p:embeddedFont>
      <p:font typeface="Helvetica 1" charset="1" panose="00000000000000000000"/>
      <p:regular r:id="rId42"/>
    </p:embeddedFont>
    <p:embeddedFont>
      <p:font typeface="Helvetica 2" charset="1" panose="00000000000000000000"/>
      <p:regular r:id="rId43"/>
    </p:embeddedFont>
    <p:embeddedFont>
      <p:font typeface="Garet" charset="1" panose="00000000000000000000"/>
      <p:regular r:id="rId4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slides/slide26.xml" Type="http://schemas.openxmlformats.org/officeDocument/2006/relationships/slide"/><Relationship Id="rId32" Target="slides/slide27.xml" Type="http://schemas.openxmlformats.org/officeDocument/2006/relationships/slide"/><Relationship Id="rId33" Target="slides/slide28.xml" Type="http://schemas.openxmlformats.org/officeDocument/2006/relationships/slide"/><Relationship Id="rId34" Target="slides/slide29.xml" Type="http://schemas.openxmlformats.org/officeDocument/2006/relationships/slide"/><Relationship Id="rId35" Target="slides/slide30.xml" Type="http://schemas.openxmlformats.org/officeDocument/2006/relationships/slide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43" Target="fonts/font43.fntdata" Type="http://schemas.openxmlformats.org/officeDocument/2006/relationships/font"/><Relationship Id="rId44" Target="fonts/font44.fntdata" Type="http://schemas.openxmlformats.org/officeDocument/2006/relationships/font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oJqMFyJg.mp4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41.png>
</file>

<file path=ppt/media/image42.png>
</file>

<file path=ppt/media/image5.png>
</file>

<file path=ppt/media/image6.png>
</file>

<file path=ppt/media/image7.jpe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4.png" Type="http://schemas.openxmlformats.org/officeDocument/2006/relationships/image"/><Relationship Id="rId5" Target="https://www.connectedpapers.com/main/3affddc9f3f913019d9c94ceecbe83f5383aae5b/Artificial-intelligence-for-fault-diagnosis-of-rotating-machinery%3A-A-review/graph" TargetMode="External" Type="http://schemas.openxmlformats.org/officeDocument/2006/relationships/hyperlink"/><Relationship Id="rId6" Target="../media/image15.jpeg" Type="http://schemas.openxmlformats.org/officeDocument/2006/relationships/image"/><Relationship Id="rId7" Target="../media/VAGoJqMFyJg.mp4" Type="http://schemas.openxmlformats.org/officeDocument/2006/relationships/video"/><Relationship Id="rId8" Target="../media/VAGoJqMFyJg.mp4" Type="http://schemas.microsoft.com/office/2007/relationships/media"/><Relationship Id="rId9" Target="../media/image16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Relationship Id="rId3" Target="../media/image14.png" Type="http://schemas.openxmlformats.org/officeDocument/2006/relationships/image"/><Relationship Id="rId4" Target="https://www.connectedpapers.com/main/3affddc9f3f913019d9c94ceecbe83f5383aae5b/Artificial-intelligence-for-fault-diagnosis-of-rotating-machinery%3A-A-review/graph" TargetMode="External" Type="http://schemas.openxmlformats.org/officeDocument/2006/relationships/hyperlink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Relationship Id="rId3" Target="../media/image19.png" Type="http://schemas.openxmlformats.org/officeDocument/2006/relationships/image"/><Relationship Id="rId4" Target="../media/image20.png" Type="http://schemas.openxmlformats.org/officeDocument/2006/relationships/image"/><Relationship Id="rId5" Target="https://scispace.com" TargetMode="External" Type="http://schemas.openxmlformats.org/officeDocument/2006/relationships/hyperlink"/><Relationship Id="rId6" Target="../media/image21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Relationship Id="rId3" Target="https://scispace.com" TargetMode="External" Type="http://schemas.openxmlformats.org/officeDocument/2006/relationships/hyperlink"/><Relationship Id="rId4" Target="../media/image22.jpeg" Type="http://schemas.openxmlformats.org/officeDocument/2006/relationships/image"/><Relationship Id="rId5" Target="../media/image23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png" Type="http://schemas.openxmlformats.org/officeDocument/2006/relationships/image"/><Relationship Id="rId3" Target="../media/image25.png" Type="http://schemas.openxmlformats.org/officeDocument/2006/relationships/image"/><Relationship Id="rId4" Target="https://elicit.com/notebook/8f200893-b6af-463c-8522-08bc052b41d4" TargetMode="External" Type="http://schemas.openxmlformats.org/officeDocument/2006/relationships/hyperlink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png" Type="http://schemas.openxmlformats.org/officeDocument/2006/relationships/image"/><Relationship Id="rId3" Target="../media/image26.jpeg" Type="http://schemas.openxmlformats.org/officeDocument/2006/relationships/image"/><Relationship Id="rId4" Target="https://notebooklm.google" TargetMode="External" Type="http://schemas.openxmlformats.org/officeDocument/2006/relationships/hyperlink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27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3.jpe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28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29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0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1.png" Type="http://schemas.openxmlformats.org/officeDocument/2006/relationships/image"/><Relationship Id="rId5" Target="../media/image32.pn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3.pn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4.png" Type="http://schemas.openxmlformats.org/officeDocument/2006/relationships/imag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5.png" Type="http://schemas.openxmlformats.org/officeDocument/2006/relationships/image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6.png" Type="http://schemas.openxmlformats.org/officeDocument/2006/relationships/image"/><Relationship Id="rId5" Target="../media/image37.png" Type="http://schemas.openxmlformats.org/officeDocument/2006/relationships/image"/></Relationships>
</file>

<file path=ppt/slides/_rels/slide2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8.png" Type="http://schemas.openxmlformats.org/officeDocument/2006/relationships/image"/></Relationships>
</file>

<file path=ppt/slides/_rels/slide2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9.png" Type="http://schemas.openxmlformats.org/officeDocument/2006/relationships/image"/></Relationships>
</file>

<file path=ppt/slides/_rels/slide2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0.png" Type="http://schemas.openxmlformats.org/officeDocument/2006/relationships/image"/><Relationship Id="rId5" Target="../media/image41.png" Type="http://schemas.openxmlformats.org/officeDocument/2006/relationships/image"/><Relationship Id="rId6" Target="../media/image42.png" Type="http://schemas.openxmlformats.org/officeDocument/2006/relationships/image"/><Relationship Id="rId7" Target="https://chatgpt.com/c/68204192-11c4-8002-b0ac-bb4d7cf8916e" TargetMode="External" Type="http://schemas.openxmlformats.org/officeDocument/2006/relationships/hyperlink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/Relationships>
</file>

<file path=ppt/slides/_rels/slide3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2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3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578925" y="-2601318"/>
            <a:ext cx="9356968" cy="9356968"/>
          </a:xfrm>
          <a:custGeom>
            <a:avLst/>
            <a:gdLst/>
            <a:ahLst/>
            <a:cxnLst/>
            <a:rect r="r" b="b" t="t" l="l"/>
            <a:pathLst>
              <a:path h="9356968" w="9356968">
                <a:moveTo>
                  <a:pt x="0" y="0"/>
                </a:moveTo>
                <a:lnTo>
                  <a:pt x="9356968" y="0"/>
                </a:lnTo>
                <a:lnTo>
                  <a:pt x="9356968" y="9356968"/>
                </a:lnTo>
                <a:lnTo>
                  <a:pt x="0" y="93569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-7952225" y="-4632358"/>
            <a:ext cx="18313838" cy="13419048"/>
          </a:xfrm>
          <a:custGeom>
            <a:avLst/>
            <a:gdLst/>
            <a:ahLst/>
            <a:cxnLst/>
            <a:rect r="r" b="b" t="t" l="l"/>
            <a:pathLst>
              <a:path h="13419048" w="18313838">
                <a:moveTo>
                  <a:pt x="0" y="0"/>
                </a:moveTo>
                <a:lnTo>
                  <a:pt x="18313838" y="0"/>
                </a:lnTo>
                <a:lnTo>
                  <a:pt x="18313838" y="13419048"/>
                </a:lnTo>
                <a:lnTo>
                  <a:pt x="0" y="1341904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88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5753407" y="8786690"/>
            <a:ext cx="779768" cy="1087571"/>
          </a:xfrm>
          <a:custGeom>
            <a:avLst/>
            <a:gdLst/>
            <a:ahLst/>
            <a:cxnLst/>
            <a:rect r="r" b="b" t="t" l="l"/>
            <a:pathLst>
              <a:path h="1087571" w="779768">
                <a:moveTo>
                  <a:pt x="0" y="0"/>
                </a:moveTo>
                <a:lnTo>
                  <a:pt x="779768" y="0"/>
                </a:lnTo>
                <a:lnTo>
                  <a:pt x="779768" y="1087571"/>
                </a:lnTo>
                <a:lnTo>
                  <a:pt x="0" y="108757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6804244" y="8786690"/>
            <a:ext cx="1087571" cy="1087571"/>
          </a:xfrm>
          <a:custGeom>
            <a:avLst/>
            <a:gdLst/>
            <a:ahLst/>
            <a:cxnLst/>
            <a:rect r="r" b="b" t="t" l="l"/>
            <a:pathLst>
              <a:path h="1087571" w="1087571">
                <a:moveTo>
                  <a:pt x="0" y="0"/>
                </a:moveTo>
                <a:lnTo>
                  <a:pt x="1087571" y="0"/>
                </a:lnTo>
                <a:lnTo>
                  <a:pt x="1087571" y="1087571"/>
                </a:lnTo>
                <a:lnTo>
                  <a:pt x="0" y="108757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275680" y="2747375"/>
            <a:ext cx="13736640" cy="21090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16"/>
              </a:lnSpc>
            </a:pPr>
            <a:r>
              <a:rPr lang="en-US" b="true" sz="7468" spc="-14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ATTENTION IS ALL YOU</a:t>
            </a:r>
          </a:p>
          <a:p>
            <a:pPr algn="ctr">
              <a:lnSpc>
                <a:spcPts val="7916"/>
              </a:lnSpc>
            </a:pPr>
            <a:r>
              <a:rPr lang="en-US" b="true" sz="7468" spc="-14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 NEED!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603810" y="595540"/>
            <a:ext cx="3080379" cy="224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27"/>
              </a:lnSpc>
            </a:pPr>
            <a:r>
              <a:rPr lang="en-US" sz="1305" spc="372">
                <a:solidFill>
                  <a:srgbClr val="DCD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DILSHARA HERATH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504847" y="6650875"/>
            <a:ext cx="11278306" cy="23815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06"/>
              </a:lnSpc>
            </a:pPr>
            <a:r>
              <a:rPr lang="en-US" sz="336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Dilshara Herath</a:t>
            </a:r>
          </a:p>
          <a:p>
            <a:pPr algn="ctr">
              <a:lnSpc>
                <a:spcPts val="4706"/>
              </a:lnSpc>
            </a:pPr>
            <a:r>
              <a:rPr lang="en-US" sz="336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Research Assistant,</a:t>
            </a:r>
          </a:p>
          <a:p>
            <a:pPr algn="ctr">
              <a:lnSpc>
                <a:spcPts val="4706"/>
              </a:lnSpc>
            </a:pPr>
            <a:r>
              <a:rPr lang="en-US" sz="336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University of Peradeniya.</a:t>
            </a:r>
          </a:p>
          <a:p>
            <a:pPr algn="ctr">
              <a:lnSpc>
                <a:spcPts val="4706"/>
              </a:lnSpc>
            </a:pPr>
            <a:r>
              <a:rPr lang="en-US" sz="336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BSc. Eng University of Ruhuna (First Class)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H="true" flipV="true">
            <a:off x="738188" y="679841"/>
            <a:ext cx="0" cy="9607159"/>
          </a:xfrm>
          <a:prstGeom prst="line">
            <a:avLst/>
          </a:prstGeom>
          <a:ln cap="flat" w="9525">
            <a:solidFill>
              <a:srgbClr val="000000">
                <a:alpha val="56863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8325327" y="7873132"/>
            <a:ext cx="10727827" cy="10727827"/>
          </a:xfrm>
          <a:custGeom>
            <a:avLst/>
            <a:gdLst/>
            <a:ahLst/>
            <a:cxnLst/>
            <a:rect r="r" b="b" t="t" l="l"/>
            <a:pathLst>
              <a:path h="10727827" w="10727827">
                <a:moveTo>
                  <a:pt x="0" y="0"/>
                </a:moveTo>
                <a:lnTo>
                  <a:pt x="10727827" y="0"/>
                </a:lnTo>
                <a:lnTo>
                  <a:pt x="10727827" y="10727827"/>
                </a:lnTo>
                <a:lnTo>
                  <a:pt x="0" y="107278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>
            <a:hlinkClick r:id="rId5" tooltip="https://www.connectedpapers.com/main/3affddc9f3f913019d9c94ceecbe83f5383aae5b/Artificial-intelligence-for-fault-diagnosis-of-rotating-machinery%3A-A-review/graph"/>
          </p:cNvPr>
          <p:cNvSpPr/>
          <p:nvPr/>
        </p:nvSpPr>
        <p:spPr>
          <a:xfrm flipH="false" flipV="false" rot="0">
            <a:off x="13860758" y="215219"/>
            <a:ext cx="4171698" cy="1626962"/>
          </a:xfrm>
          <a:custGeom>
            <a:avLst/>
            <a:gdLst/>
            <a:ahLst/>
            <a:cxnLst/>
            <a:rect r="r" b="b" t="t" l="l"/>
            <a:pathLst>
              <a:path h="1626962" w="4171698">
                <a:moveTo>
                  <a:pt x="0" y="0"/>
                </a:moveTo>
                <a:lnTo>
                  <a:pt x="4171698" y="0"/>
                </a:lnTo>
                <a:lnTo>
                  <a:pt x="4171698" y="1626962"/>
                </a:lnTo>
                <a:lnTo>
                  <a:pt x="0" y="162696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pic>
        <p:nvPicPr>
          <p:cNvPr name="Picture 5" id="5">
            <a:hlinkClick action="ppaction://media"/>
          </p:cNvPr>
          <p:cNvPicPr>
            <a:picLocks noChangeAspect="true"/>
          </p:cNvPicPr>
          <p:nvPr>
            <a:videoFile r:link="rId7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6"/>
          <a:srcRect l="0" t="9878" r="0" b="0"/>
          <a:stretch>
            <a:fillRect/>
          </a:stretch>
        </p:blipFill>
        <p:spPr>
          <a:xfrm flipH="false" flipV="false" rot="0">
            <a:off x="1779882" y="4866600"/>
            <a:ext cx="11018230" cy="5275203"/>
          </a:xfrm>
          <a:prstGeom prst="rect">
            <a:avLst/>
          </a:prstGeom>
        </p:spPr>
      </p:pic>
      <p:sp>
        <p:nvSpPr>
          <p:cNvPr name="Freeform 6" id="6"/>
          <p:cNvSpPr/>
          <p:nvPr/>
        </p:nvSpPr>
        <p:spPr>
          <a:xfrm flipH="false" flipV="false" rot="0">
            <a:off x="14061833" y="2027710"/>
            <a:ext cx="3769548" cy="4374935"/>
          </a:xfrm>
          <a:custGeom>
            <a:avLst/>
            <a:gdLst/>
            <a:ahLst/>
            <a:cxnLst/>
            <a:rect r="r" b="b" t="t" l="l"/>
            <a:pathLst>
              <a:path h="4374935" w="3769548">
                <a:moveTo>
                  <a:pt x="0" y="0"/>
                </a:moveTo>
                <a:lnTo>
                  <a:pt x="3769548" y="0"/>
                </a:lnTo>
                <a:lnTo>
                  <a:pt x="3769548" y="4374935"/>
                </a:lnTo>
                <a:lnTo>
                  <a:pt x="0" y="4374935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1637101"/>
            <a:ext cx="16803172" cy="302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00"/>
              </a:lnSpc>
            </a:pPr>
            <a:r>
              <a:rPr lang="en-US" sz="320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Connected Papers</a:t>
            </a:r>
          </a:p>
          <a:p>
            <a:pPr algn="l">
              <a:lnSpc>
                <a:spcPts val="4800"/>
              </a:lnSpc>
            </a:pPr>
          </a:p>
          <a:p>
            <a:pPr algn="l" marL="690881" indent="-345440" lvl="1">
              <a:lnSpc>
                <a:spcPts val="4800"/>
              </a:lnSpc>
              <a:buAutoNum type="arabicPeriod" startAt="1"/>
            </a:pPr>
            <a:r>
              <a:rPr lang="en-US" sz="3200" strike="noStrike" u="none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Enter a paper title or DOI to build graph</a:t>
            </a:r>
          </a:p>
          <a:p>
            <a:pPr algn="l" marL="690881" indent="-345440" lvl="1">
              <a:lnSpc>
                <a:spcPts val="4800"/>
              </a:lnSpc>
              <a:buAutoNum type="arabicPeriod" startAt="1"/>
            </a:pPr>
            <a:r>
              <a:rPr lang="en-US" sz="3200" strike="noStrike" u="none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Click  nodes to read abstracts, open full text</a:t>
            </a:r>
          </a:p>
          <a:p>
            <a:pPr algn="l" marL="690881" indent="-345440" lvl="1">
              <a:lnSpc>
                <a:spcPts val="4800"/>
              </a:lnSpc>
              <a:buAutoNum type="arabicPeriod" startAt="1"/>
            </a:pPr>
            <a:r>
              <a:rPr lang="en-US" sz="3200" strike="noStrike" u="none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Use filters to sort on recent, prior and derivative works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736991"/>
            <a:ext cx="9146110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39"/>
              </a:lnSpc>
            </a:pPr>
            <a:r>
              <a:rPr lang="en-US" b="true" sz="3999" spc="-7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Literature Review</a:t>
            </a:r>
          </a:p>
        </p:txBody>
      </p:sp>
      <p:sp>
        <p:nvSpPr>
          <p:cNvPr name="TextBox 9" id="9"/>
          <p:cNvSpPr txBox="true"/>
          <p:nvPr/>
        </p:nvSpPr>
        <p:spPr>
          <a:xfrm rot="5400000">
            <a:off x="-1125046" y="2108026"/>
            <a:ext cx="3080379" cy="224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27"/>
              </a:lnSpc>
            </a:pPr>
            <a:r>
              <a:rPr lang="en-US" sz="1305" spc="372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DILSHARA HERATH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H="true" flipV="true">
            <a:off x="738188" y="679841"/>
            <a:ext cx="0" cy="9607159"/>
          </a:xfrm>
          <a:prstGeom prst="line">
            <a:avLst/>
          </a:prstGeom>
          <a:ln cap="flat" w="9525">
            <a:solidFill>
              <a:srgbClr val="000000">
                <a:alpha val="56863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6884938" y="3163626"/>
            <a:ext cx="9813748" cy="7818983"/>
          </a:xfrm>
          <a:custGeom>
            <a:avLst/>
            <a:gdLst/>
            <a:ahLst/>
            <a:cxnLst/>
            <a:rect r="r" b="b" t="t" l="l"/>
            <a:pathLst>
              <a:path h="7818983" w="9813748">
                <a:moveTo>
                  <a:pt x="0" y="0"/>
                </a:moveTo>
                <a:lnTo>
                  <a:pt x="9813748" y="0"/>
                </a:lnTo>
                <a:lnTo>
                  <a:pt x="9813748" y="7818983"/>
                </a:lnTo>
                <a:lnTo>
                  <a:pt x="0" y="781898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>
            <a:hlinkClick r:id="rId4" tooltip="https://www.connectedpapers.com/main/3affddc9f3f913019d9c94ceecbe83f5383aae5b/Artificial-intelligence-for-fault-diagnosis-of-rotating-machinery%3A-A-review/graph"/>
          </p:cNvPr>
          <p:cNvSpPr/>
          <p:nvPr/>
        </p:nvSpPr>
        <p:spPr>
          <a:xfrm flipH="false" flipV="false" rot="0">
            <a:off x="13860758" y="215219"/>
            <a:ext cx="4171698" cy="1626962"/>
          </a:xfrm>
          <a:custGeom>
            <a:avLst/>
            <a:gdLst/>
            <a:ahLst/>
            <a:cxnLst/>
            <a:rect r="r" b="b" t="t" l="l"/>
            <a:pathLst>
              <a:path h="1626962" w="4171698">
                <a:moveTo>
                  <a:pt x="0" y="0"/>
                </a:moveTo>
                <a:lnTo>
                  <a:pt x="4171698" y="0"/>
                </a:lnTo>
                <a:lnTo>
                  <a:pt x="4171698" y="1626962"/>
                </a:lnTo>
                <a:lnTo>
                  <a:pt x="0" y="16269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1910136"/>
            <a:ext cx="16822222" cy="24117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0881" indent="-345440" lvl="1">
              <a:lnSpc>
                <a:spcPts val="48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Each node is an academic paper related </a:t>
            </a:r>
            <a:r>
              <a:rPr lang="en-US" sz="3200" strike="noStrike" u="none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to the origin paper </a:t>
            </a:r>
          </a:p>
          <a:p>
            <a:pPr algn="l" marL="690881" indent="-345440" lvl="1">
              <a:lnSpc>
                <a:spcPts val="4800"/>
              </a:lnSpc>
              <a:buFont typeface="Arial"/>
              <a:buChar char="•"/>
            </a:pPr>
            <a:r>
              <a:rPr lang="en-US" sz="3200" strike="noStrike" u="none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Papers are arranged according to their similarity (this is not a citation tree) </a:t>
            </a:r>
          </a:p>
          <a:p>
            <a:pPr algn="l" marL="690881" indent="-345440" lvl="1">
              <a:lnSpc>
                <a:spcPts val="4800"/>
              </a:lnSpc>
              <a:buFont typeface="Arial"/>
              <a:buChar char="•"/>
            </a:pPr>
            <a:r>
              <a:rPr lang="en-US" sz="3200" strike="noStrike" u="none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Node </a:t>
            </a:r>
            <a:r>
              <a:rPr lang="en-US" b="true" sz="3200" strike="noStrike" u="none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Size </a:t>
            </a:r>
            <a:r>
              <a:rPr lang="en-US" sz="3200" strike="noStrike" u="none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is the number of oitations </a:t>
            </a:r>
          </a:p>
          <a:p>
            <a:pPr algn="l" marL="690881" indent="-345440" lvl="1">
              <a:lnSpc>
                <a:spcPts val="4800"/>
              </a:lnSpc>
              <a:buFont typeface="Arial"/>
              <a:buChar char="•"/>
            </a:pPr>
            <a:r>
              <a:rPr lang="en-US" sz="3200" strike="noStrike" u="none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Node </a:t>
            </a:r>
            <a:r>
              <a:rPr lang="en-US" b="true" sz="3200" strike="noStrike" u="none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color </a:t>
            </a:r>
            <a:r>
              <a:rPr lang="en-US" sz="3200" strike="noStrike" u="none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is the publishing year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736991"/>
            <a:ext cx="9146110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39"/>
              </a:lnSpc>
            </a:pPr>
            <a:r>
              <a:rPr lang="en-US" b="true" sz="3999" spc="-7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Literature Review</a:t>
            </a:r>
          </a:p>
        </p:txBody>
      </p:sp>
      <p:sp>
        <p:nvSpPr>
          <p:cNvPr name="TextBox 7" id="7"/>
          <p:cNvSpPr txBox="true"/>
          <p:nvPr/>
        </p:nvSpPr>
        <p:spPr>
          <a:xfrm rot="5400000">
            <a:off x="-1125046" y="2108026"/>
            <a:ext cx="3080379" cy="224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27"/>
              </a:lnSpc>
            </a:pPr>
            <a:r>
              <a:rPr lang="en-US" sz="1305" spc="372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DILSHARA HERATH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4544868"/>
            <a:ext cx="7634679" cy="1802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0881" indent="-345440" lvl="1">
              <a:lnSpc>
                <a:spcPts val="48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Simila</a:t>
            </a:r>
            <a:r>
              <a:rPr lang="en-US" sz="3200" strike="noStrike" u="none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r papers have strong connecting lines and cluster together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H="true" flipV="true">
            <a:off x="738188" y="679841"/>
            <a:ext cx="0" cy="9607159"/>
          </a:xfrm>
          <a:prstGeom prst="line">
            <a:avLst/>
          </a:prstGeom>
          <a:ln cap="flat" w="9525">
            <a:solidFill>
              <a:srgbClr val="000000">
                <a:alpha val="56863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028700" y="1687604"/>
            <a:ext cx="16822222" cy="1802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00"/>
              </a:lnSpc>
            </a:pPr>
            <a:r>
              <a:rPr lang="en-US" sz="320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Scispace</a:t>
            </a:r>
          </a:p>
          <a:p>
            <a:pPr algn="l">
              <a:lnSpc>
                <a:spcPts val="4800"/>
              </a:lnSpc>
            </a:pPr>
          </a:p>
          <a:p>
            <a:pPr algn="l">
              <a:lnSpc>
                <a:spcPts val="4800"/>
              </a:lnSpc>
            </a:pP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6706256" y="83968"/>
            <a:ext cx="7526867" cy="3001338"/>
          </a:xfrm>
          <a:custGeom>
            <a:avLst/>
            <a:gdLst/>
            <a:ahLst/>
            <a:cxnLst/>
            <a:rect r="r" b="b" t="t" l="l"/>
            <a:pathLst>
              <a:path h="3001338" w="7526867">
                <a:moveTo>
                  <a:pt x="0" y="0"/>
                </a:moveTo>
                <a:lnTo>
                  <a:pt x="7526867" y="0"/>
                </a:lnTo>
                <a:lnTo>
                  <a:pt x="7526867" y="3001338"/>
                </a:lnTo>
                <a:lnTo>
                  <a:pt x="0" y="300133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592352" y="1284361"/>
            <a:ext cx="3764610" cy="4692431"/>
          </a:xfrm>
          <a:custGeom>
            <a:avLst/>
            <a:gdLst/>
            <a:ahLst/>
            <a:cxnLst/>
            <a:rect r="r" b="b" t="t" l="l"/>
            <a:pathLst>
              <a:path h="4692431" w="3764610">
                <a:moveTo>
                  <a:pt x="0" y="0"/>
                </a:moveTo>
                <a:lnTo>
                  <a:pt x="3764610" y="0"/>
                </a:lnTo>
                <a:lnTo>
                  <a:pt x="3764610" y="4692432"/>
                </a:lnTo>
                <a:lnTo>
                  <a:pt x="0" y="469243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34234" b="0"/>
            </a:stretch>
          </a:blipFill>
        </p:spPr>
      </p:sp>
      <p:sp>
        <p:nvSpPr>
          <p:cNvPr name="Freeform 6" id="6">
            <a:hlinkClick r:id="rId5" tooltip="https://scispace.com"/>
          </p:cNvPr>
          <p:cNvSpPr/>
          <p:nvPr/>
        </p:nvSpPr>
        <p:spPr>
          <a:xfrm flipH="false" flipV="false" rot="0">
            <a:off x="14128808" y="274546"/>
            <a:ext cx="3944084" cy="807760"/>
          </a:xfrm>
          <a:custGeom>
            <a:avLst/>
            <a:gdLst/>
            <a:ahLst/>
            <a:cxnLst/>
            <a:rect r="r" b="b" t="t" l="l"/>
            <a:pathLst>
              <a:path h="807760" w="3944084">
                <a:moveTo>
                  <a:pt x="0" y="0"/>
                </a:moveTo>
                <a:lnTo>
                  <a:pt x="3944084" y="0"/>
                </a:lnTo>
                <a:lnTo>
                  <a:pt x="3944084" y="807760"/>
                </a:lnTo>
                <a:lnTo>
                  <a:pt x="0" y="80776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15053" r="0" b="-10987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9640962" y="4819922"/>
            <a:ext cx="8716000" cy="5467078"/>
          </a:xfrm>
          <a:custGeom>
            <a:avLst/>
            <a:gdLst/>
            <a:ahLst/>
            <a:cxnLst/>
            <a:rect r="r" b="b" t="t" l="l"/>
            <a:pathLst>
              <a:path h="5467078" w="8716000">
                <a:moveTo>
                  <a:pt x="0" y="0"/>
                </a:moveTo>
                <a:lnTo>
                  <a:pt x="8716000" y="0"/>
                </a:lnTo>
                <a:lnTo>
                  <a:pt x="8716000" y="5467078"/>
                </a:lnTo>
                <a:lnTo>
                  <a:pt x="0" y="546707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873" t="-219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2541044"/>
            <a:ext cx="5956671" cy="1192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0881" indent="-345440" lvl="1">
              <a:lnSpc>
                <a:spcPts val="4800"/>
              </a:lnSpc>
              <a:buFont typeface="Arial"/>
              <a:buChar char="•"/>
            </a:pPr>
            <a:r>
              <a:rPr lang="en-US" sz="3200" strike="noStrike" u="none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Ask a question and find related papers in a table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4087889"/>
            <a:ext cx="9146110" cy="4850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0881" indent="-345440" lvl="1">
              <a:lnSpc>
                <a:spcPts val="48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Smart summarization: Provides concise summaries of papers, highlighting key points. </a:t>
            </a:r>
          </a:p>
          <a:p>
            <a:pPr algn="l">
              <a:lnSpc>
                <a:spcPts val="4800"/>
              </a:lnSpc>
            </a:pPr>
          </a:p>
          <a:p>
            <a:pPr algn="l" marL="690881" indent="-345440" lvl="1">
              <a:lnSpc>
                <a:spcPts val="4800"/>
              </a:lnSpc>
              <a:buFont typeface="Arial"/>
              <a:buChar char="•"/>
            </a:pPr>
            <a:r>
              <a:rPr lang="en-US" sz="3200" strike="noStrike" u="none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PDF interaction: Extract insights, ask questions, and get explanations from PDFs</a:t>
            </a:r>
          </a:p>
          <a:p>
            <a:pPr algn="l">
              <a:lnSpc>
                <a:spcPts val="4800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736991"/>
            <a:ext cx="9146110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39"/>
              </a:lnSpc>
            </a:pPr>
            <a:r>
              <a:rPr lang="en-US" b="true" sz="3999" spc="-7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Literature Review</a:t>
            </a:r>
          </a:p>
        </p:txBody>
      </p:sp>
      <p:sp>
        <p:nvSpPr>
          <p:cNvPr name="TextBox 11" id="11"/>
          <p:cNvSpPr txBox="true"/>
          <p:nvPr/>
        </p:nvSpPr>
        <p:spPr>
          <a:xfrm rot="5400000">
            <a:off x="-1125046" y="2108026"/>
            <a:ext cx="3080379" cy="224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27"/>
              </a:lnSpc>
            </a:pPr>
            <a:r>
              <a:rPr lang="en-US" sz="1305" spc="372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DILSHARA HERATH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H="true" flipV="true">
            <a:off x="738188" y="679841"/>
            <a:ext cx="0" cy="9607159"/>
          </a:xfrm>
          <a:prstGeom prst="line">
            <a:avLst/>
          </a:prstGeom>
          <a:ln cap="flat" w="9525">
            <a:solidFill>
              <a:srgbClr val="000000">
                <a:alpha val="56863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>
            <a:hlinkClick r:id="rId3" tooltip="https://scispace.com"/>
          </p:cNvPr>
          <p:cNvSpPr/>
          <p:nvPr/>
        </p:nvSpPr>
        <p:spPr>
          <a:xfrm flipH="false" flipV="false" rot="0">
            <a:off x="10708210" y="274546"/>
            <a:ext cx="7364683" cy="1508308"/>
          </a:xfrm>
          <a:custGeom>
            <a:avLst/>
            <a:gdLst/>
            <a:ahLst/>
            <a:cxnLst/>
            <a:rect r="r" b="b" t="t" l="l"/>
            <a:pathLst>
              <a:path h="1508308" w="7364683">
                <a:moveTo>
                  <a:pt x="0" y="0"/>
                </a:moveTo>
                <a:lnTo>
                  <a:pt x="7364682" y="0"/>
                </a:lnTo>
                <a:lnTo>
                  <a:pt x="7364682" y="1508308"/>
                </a:lnTo>
                <a:lnTo>
                  <a:pt x="0" y="15083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15053" r="0" b="-10987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39788" y="6531432"/>
            <a:ext cx="7710124" cy="2836092"/>
          </a:xfrm>
          <a:custGeom>
            <a:avLst/>
            <a:gdLst/>
            <a:ahLst/>
            <a:cxnLst/>
            <a:rect r="r" b="b" t="t" l="l"/>
            <a:pathLst>
              <a:path h="2836092" w="7710124">
                <a:moveTo>
                  <a:pt x="0" y="0"/>
                </a:moveTo>
                <a:lnTo>
                  <a:pt x="7710124" y="0"/>
                </a:lnTo>
                <a:lnTo>
                  <a:pt x="7710124" y="2836092"/>
                </a:lnTo>
                <a:lnTo>
                  <a:pt x="0" y="28360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30869" r="0" b="-22049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8895163" y="3928006"/>
            <a:ext cx="11301259" cy="5707136"/>
          </a:xfrm>
          <a:custGeom>
            <a:avLst/>
            <a:gdLst/>
            <a:ahLst/>
            <a:cxnLst/>
            <a:rect r="r" b="b" t="t" l="l"/>
            <a:pathLst>
              <a:path h="5707136" w="11301259">
                <a:moveTo>
                  <a:pt x="0" y="0"/>
                </a:moveTo>
                <a:lnTo>
                  <a:pt x="11301259" y="0"/>
                </a:lnTo>
                <a:lnTo>
                  <a:pt x="11301259" y="5707136"/>
                </a:lnTo>
                <a:lnTo>
                  <a:pt x="0" y="570713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1687604"/>
            <a:ext cx="16822222" cy="1802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00"/>
              </a:lnSpc>
            </a:pPr>
            <a:r>
              <a:rPr lang="en-US" sz="320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Scispace</a:t>
            </a:r>
          </a:p>
          <a:p>
            <a:pPr algn="l">
              <a:lnSpc>
                <a:spcPts val="4800"/>
              </a:lnSpc>
            </a:pPr>
          </a:p>
          <a:p>
            <a:pPr algn="l">
              <a:lnSpc>
                <a:spcPts val="4800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2541044"/>
            <a:ext cx="14759702" cy="1802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00"/>
              </a:lnSpc>
            </a:pPr>
            <a:r>
              <a:rPr lang="en-US" sz="3200" strike="noStrike" u="none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Deep Review: Conducts systematic reviews by analyzing and summarizing multiple papers efficiently</a:t>
            </a:r>
          </a:p>
          <a:p>
            <a:pPr algn="l">
              <a:lnSpc>
                <a:spcPts val="4800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736991"/>
            <a:ext cx="9146110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39"/>
              </a:lnSpc>
            </a:pPr>
            <a:r>
              <a:rPr lang="en-US" b="true" sz="3999" spc="-7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Literature Review</a:t>
            </a:r>
          </a:p>
        </p:txBody>
      </p:sp>
      <p:sp>
        <p:nvSpPr>
          <p:cNvPr name="TextBox 9" id="9"/>
          <p:cNvSpPr txBox="true"/>
          <p:nvPr/>
        </p:nvSpPr>
        <p:spPr>
          <a:xfrm rot="5400000">
            <a:off x="-1125046" y="2108026"/>
            <a:ext cx="3080379" cy="224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27"/>
              </a:lnSpc>
            </a:pPr>
            <a:r>
              <a:rPr lang="en-US" sz="1305" spc="372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DILSHARA HERATH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4377722"/>
            <a:ext cx="7521212" cy="1802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00"/>
              </a:lnSpc>
            </a:pPr>
            <a:r>
              <a:rPr lang="en-US" sz="320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Al</a:t>
            </a:r>
            <a:r>
              <a:rPr lang="en-US" sz="3200" strike="noStrike" u="none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 detector: Identifies Al-generated content within your research materials 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H="true" flipV="true">
            <a:off x="738188" y="679841"/>
            <a:ext cx="0" cy="9607159"/>
          </a:xfrm>
          <a:prstGeom prst="line">
            <a:avLst/>
          </a:prstGeom>
          <a:ln cap="flat" w="9525">
            <a:solidFill>
              <a:srgbClr val="000000">
                <a:alpha val="56863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7072640" y="5448300"/>
            <a:ext cx="11215360" cy="4512260"/>
          </a:xfrm>
          <a:custGeom>
            <a:avLst/>
            <a:gdLst/>
            <a:ahLst/>
            <a:cxnLst/>
            <a:rect r="r" b="b" t="t" l="l"/>
            <a:pathLst>
              <a:path h="4512260" w="11215360">
                <a:moveTo>
                  <a:pt x="0" y="0"/>
                </a:moveTo>
                <a:lnTo>
                  <a:pt x="11215360" y="0"/>
                </a:lnTo>
                <a:lnTo>
                  <a:pt x="11215360" y="4512260"/>
                </a:lnTo>
                <a:lnTo>
                  <a:pt x="0" y="45122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981075" y="2344239"/>
            <a:ext cx="16278225" cy="302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0881" indent="-345440" lvl="1">
              <a:lnSpc>
                <a:spcPts val="4800"/>
              </a:lnSpc>
              <a:buFont typeface="Arial"/>
              <a:buChar char="•"/>
            </a:pPr>
            <a:r>
              <a:rPr lang="en-US" b="true" sz="3200" strike="noStrike" u="none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Paper Summarization</a:t>
            </a:r>
            <a:r>
              <a:rPr lang="en-US" sz="3200" strike="noStrike" u="none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: It extracts key points, such as research objectives, methods, results, and conclusions, saving you hours of reading time.</a:t>
            </a:r>
          </a:p>
          <a:p>
            <a:pPr algn="l" marL="690881" indent="-345440" lvl="1">
              <a:lnSpc>
                <a:spcPts val="4800"/>
              </a:lnSpc>
              <a:buFont typeface="Arial"/>
              <a:buChar char="•"/>
            </a:pPr>
            <a:r>
              <a:rPr lang="en-US" b="true" sz="3200" strike="noStrike" u="none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Research Gap Identification</a:t>
            </a:r>
            <a:r>
              <a:rPr lang="en-US" sz="3200" strike="noStrike" u="none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: By synthesizing findings across papers, Elicit helps identify areas that need further exploration, aiding in formulating novel research questions.</a:t>
            </a:r>
          </a:p>
        </p:txBody>
      </p:sp>
      <p:sp>
        <p:nvSpPr>
          <p:cNvPr name="Freeform 5" id="5">
            <a:hlinkClick r:id="rId4" tooltip="https://elicit.com/notebook/8f200893-b6af-463c-8522-08bc052b41d4"/>
          </p:cNvPr>
          <p:cNvSpPr/>
          <p:nvPr/>
        </p:nvSpPr>
        <p:spPr>
          <a:xfrm flipH="false" flipV="false" rot="0">
            <a:off x="14354926" y="317517"/>
            <a:ext cx="3495997" cy="1195759"/>
          </a:xfrm>
          <a:custGeom>
            <a:avLst/>
            <a:gdLst/>
            <a:ahLst/>
            <a:cxnLst/>
            <a:rect r="r" b="b" t="t" l="l"/>
            <a:pathLst>
              <a:path h="1195759" w="3495997">
                <a:moveTo>
                  <a:pt x="0" y="0"/>
                </a:moveTo>
                <a:lnTo>
                  <a:pt x="3495996" y="0"/>
                </a:lnTo>
                <a:lnTo>
                  <a:pt x="3495996" y="1195759"/>
                </a:lnTo>
                <a:lnTo>
                  <a:pt x="0" y="119575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1637101"/>
            <a:ext cx="16822222" cy="582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00"/>
              </a:lnSpc>
            </a:pPr>
            <a:r>
              <a:rPr lang="en-US" sz="320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Elecit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736991"/>
            <a:ext cx="9146110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39"/>
              </a:lnSpc>
            </a:pPr>
            <a:r>
              <a:rPr lang="en-US" b="true" sz="3999" spc="-7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Literature Review</a:t>
            </a:r>
          </a:p>
        </p:txBody>
      </p:sp>
      <p:sp>
        <p:nvSpPr>
          <p:cNvPr name="TextBox 8" id="8"/>
          <p:cNvSpPr txBox="true"/>
          <p:nvPr/>
        </p:nvSpPr>
        <p:spPr>
          <a:xfrm rot="5400000">
            <a:off x="-1125046" y="2108026"/>
            <a:ext cx="3080379" cy="224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27"/>
              </a:lnSpc>
            </a:pPr>
            <a:r>
              <a:rPr lang="en-US" sz="1305" spc="372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DILSHARA HERATH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6041844"/>
            <a:ext cx="6154511" cy="3630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0881" indent="-345440" lvl="1">
              <a:lnSpc>
                <a:spcPts val="4800"/>
              </a:lnSpc>
              <a:buFont typeface="Arial"/>
              <a:buChar char="•"/>
            </a:pPr>
            <a:r>
              <a:rPr lang="en-US" b="true" sz="320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C</a:t>
            </a:r>
            <a:r>
              <a:rPr lang="en-US" b="true" sz="3200" strike="noStrike" u="none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ustomizable Queries: </a:t>
            </a:r>
            <a:r>
              <a:rPr lang="en-US" sz="3200" strike="noStrike" u="none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Supports iterative refinement of your queries to narrow down or broaden search results based on your needs.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H="true" flipV="true">
            <a:off x="738188" y="679841"/>
            <a:ext cx="0" cy="9607159"/>
          </a:xfrm>
          <a:prstGeom prst="line">
            <a:avLst/>
          </a:prstGeom>
          <a:ln cap="flat" w="9525">
            <a:solidFill>
              <a:srgbClr val="000000">
                <a:alpha val="56863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7072640" y="5448300"/>
            <a:ext cx="11215360" cy="4512260"/>
          </a:xfrm>
          <a:custGeom>
            <a:avLst/>
            <a:gdLst/>
            <a:ahLst/>
            <a:cxnLst/>
            <a:rect r="r" b="b" t="t" l="l"/>
            <a:pathLst>
              <a:path h="4512260" w="11215360">
                <a:moveTo>
                  <a:pt x="0" y="0"/>
                </a:moveTo>
                <a:lnTo>
                  <a:pt x="11215360" y="0"/>
                </a:lnTo>
                <a:lnTo>
                  <a:pt x="11215360" y="4512260"/>
                </a:lnTo>
                <a:lnTo>
                  <a:pt x="0" y="45122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>
            <a:hlinkClick r:id="rId4" tooltip="https://notebooklm.google"/>
          </p:cNvPr>
          <p:cNvSpPr/>
          <p:nvPr/>
        </p:nvSpPr>
        <p:spPr>
          <a:xfrm flipH="false" flipV="false" rot="0">
            <a:off x="13082707" y="361567"/>
            <a:ext cx="4887958" cy="844212"/>
          </a:xfrm>
          <a:custGeom>
            <a:avLst/>
            <a:gdLst/>
            <a:ahLst/>
            <a:cxnLst/>
            <a:rect r="r" b="b" t="t" l="l"/>
            <a:pathLst>
              <a:path h="844212" w="4887958">
                <a:moveTo>
                  <a:pt x="0" y="0"/>
                </a:moveTo>
                <a:lnTo>
                  <a:pt x="4887958" y="0"/>
                </a:lnTo>
                <a:lnTo>
                  <a:pt x="4887958" y="844212"/>
                </a:lnTo>
                <a:lnTo>
                  <a:pt x="0" y="84421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45298" r="-7126" b="-142363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981075" y="2344239"/>
            <a:ext cx="16278225" cy="302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0881" indent="-345440" lvl="1">
              <a:lnSpc>
                <a:spcPts val="4800"/>
              </a:lnSpc>
              <a:buFont typeface="Arial"/>
              <a:buChar char="•"/>
            </a:pPr>
            <a:r>
              <a:rPr lang="en-US" b="true" sz="3200" strike="noStrike" u="none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Paper Summarization</a:t>
            </a:r>
            <a:r>
              <a:rPr lang="en-US" sz="3200" strike="noStrike" u="none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: It extracts key points, such as research objectives, methods, results, and conclusions, saving you hours of reading time.</a:t>
            </a:r>
          </a:p>
          <a:p>
            <a:pPr algn="l" marL="690881" indent="-345440" lvl="1">
              <a:lnSpc>
                <a:spcPts val="4800"/>
              </a:lnSpc>
              <a:buFont typeface="Arial"/>
              <a:buChar char="•"/>
            </a:pPr>
            <a:r>
              <a:rPr lang="en-US" b="true" sz="3200" strike="noStrike" u="none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Research Gap Identification</a:t>
            </a:r>
            <a:r>
              <a:rPr lang="en-US" sz="3200" strike="noStrike" u="none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: By synthesizing findings across papers, Elicit helps identify areas that need further exploration, aiding in formulating novel research questions.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1637101"/>
            <a:ext cx="16822222" cy="582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00"/>
              </a:lnSpc>
            </a:pPr>
            <a:r>
              <a:rPr lang="en-US" sz="320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NotebookLM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736991"/>
            <a:ext cx="9146110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39"/>
              </a:lnSpc>
            </a:pPr>
            <a:r>
              <a:rPr lang="en-US" b="true" sz="3999" spc="-7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Literature Review</a:t>
            </a:r>
          </a:p>
        </p:txBody>
      </p:sp>
      <p:sp>
        <p:nvSpPr>
          <p:cNvPr name="TextBox 8" id="8"/>
          <p:cNvSpPr txBox="true"/>
          <p:nvPr/>
        </p:nvSpPr>
        <p:spPr>
          <a:xfrm rot="5400000">
            <a:off x="-1125046" y="2108026"/>
            <a:ext cx="3080379" cy="224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27"/>
              </a:lnSpc>
            </a:pPr>
            <a:r>
              <a:rPr lang="en-US" sz="1305" spc="372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DILSHARA HERATH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6041844"/>
            <a:ext cx="6154511" cy="3630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0881" indent="-345440" lvl="1">
              <a:lnSpc>
                <a:spcPts val="4800"/>
              </a:lnSpc>
              <a:buFont typeface="Arial"/>
              <a:buChar char="•"/>
            </a:pPr>
            <a:r>
              <a:rPr lang="en-US" b="true" sz="320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C</a:t>
            </a:r>
            <a:r>
              <a:rPr lang="en-US" b="true" sz="3200" strike="noStrike" u="none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ustomizable Queries: </a:t>
            </a:r>
            <a:r>
              <a:rPr lang="en-US" sz="3200" strike="noStrike" u="none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Supports iterative refinement of your queries to narrow down or broaden search results based on your needs.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H="true" flipV="true">
            <a:off x="738188" y="679841"/>
            <a:ext cx="0" cy="9607159"/>
          </a:xfrm>
          <a:prstGeom prst="line">
            <a:avLst/>
          </a:prstGeom>
          <a:ln cap="flat" w="9525">
            <a:solidFill>
              <a:srgbClr val="000000">
                <a:alpha val="56863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2149520" y="7775160"/>
            <a:ext cx="10727827" cy="10727827"/>
          </a:xfrm>
          <a:custGeom>
            <a:avLst/>
            <a:gdLst/>
            <a:ahLst/>
            <a:cxnLst/>
            <a:rect r="r" b="b" t="t" l="l"/>
            <a:pathLst>
              <a:path h="10727827" w="10727827">
                <a:moveTo>
                  <a:pt x="0" y="0"/>
                </a:moveTo>
                <a:lnTo>
                  <a:pt x="10727828" y="0"/>
                </a:lnTo>
                <a:lnTo>
                  <a:pt x="10727828" y="10727828"/>
                </a:lnTo>
                <a:lnTo>
                  <a:pt x="0" y="107278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3297396" y="1370408"/>
            <a:ext cx="11757644" cy="8916592"/>
          </a:xfrm>
          <a:custGeom>
            <a:avLst/>
            <a:gdLst/>
            <a:ahLst/>
            <a:cxnLst/>
            <a:rect r="r" b="b" t="t" l="l"/>
            <a:pathLst>
              <a:path h="8916592" w="11757644">
                <a:moveTo>
                  <a:pt x="0" y="0"/>
                </a:moveTo>
                <a:lnTo>
                  <a:pt x="11757643" y="0"/>
                </a:lnTo>
                <a:lnTo>
                  <a:pt x="11757643" y="8916592"/>
                </a:lnTo>
                <a:lnTo>
                  <a:pt x="0" y="89165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355" r="0" b="-355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736991"/>
            <a:ext cx="9146110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39"/>
              </a:lnSpc>
            </a:pPr>
            <a:r>
              <a:rPr lang="en-US" b="true" sz="3999" spc="-7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AI for Idea Generation</a:t>
            </a:r>
          </a:p>
        </p:txBody>
      </p:sp>
      <p:sp>
        <p:nvSpPr>
          <p:cNvPr name="TextBox 6" id="6"/>
          <p:cNvSpPr txBox="true"/>
          <p:nvPr/>
        </p:nvSpPr>
        <p:spPr>
          <a:xfrm rot="5400000">
            <a:off x="-1125046" y="2108026"/>
            <a:ext cx="3080379" cy="224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27"/>
              </a:lnSpc>
            </a:pPr>
            <a:r>
              <a:rPr lang="en-US" sz="1305" spc="372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DILSHARA HERATH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977656" y="1471638"/>
            <a:ext cx="4173499" cy="1192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00"/>
              </a:lnSpc>
            </a:pPr>
            <a:r>
              <a:rPr lang="en-US" sz="320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Define the area of </a:t>
            </a:r>
          </a:p>
          <a:p>
            <a:pPr algn="ctr">
              <a:lnSpc>
                <a:spcPts val="4800"/>
              </a:lnSpc>
            </a:pPr>
            <a:r>
              <a:rPr lang="en-US" sz="320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Interest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062771" y="2669067"/>
            <a:ext cx="4173499" cy="1192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00"/>
              </a:lnSpc>
            </a:pPr>
            <a:r>
              <a:rPr lang="en-US" sz="320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Generate Prompt for GenAI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977656" y="3866495"/>
            <a:ext cx="4173499" cy="1192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00"/>
              </a:lnSpc>
            </a:pPr>
            <a:r>
              <a:rPr lang="en-US" sz="320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GenAI Outputs Initial Ideas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481234" y="6348438"/>
            <a:ext cx="5166344" cy="1192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00"/>
              </a:lnSpc>
            </a:pPr>
            <a:r>
              <a:rPr lang="en-US" sz="320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Generate Specific Hypotheses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977656" y="8830381"/>
            <a:ext cx="4173499" cy="1192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00"/>
              </a:lnSpc>
            </a:pPr>
            <a:r>
              <a:rPr lang="en-US" sz="320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Finalize Research Idea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062771" y="5118352"/>
            <a:ext cx="4173499" cy="1192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00"/>
              </a:lnSpc>
            </a:pPr>
            <a:r>
              <a:rPr lang="en-US" sz="320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Iterate &amp; Refine Prompt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062771" y="7589409"/>
            <a:ext cx="4924614" cy="1192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00"/>
              </a:lnSpc>
            </a:pPr>
            <a:r>
              <a:rPr lang="en-US" sz="320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Explore Methods &amp; Feasibility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H="true" flipV="true">
            <a:off x="738188" y="679841"/>
            <a:ext cx="0" cy="9607159"/>
          </a:xfrm>
          <a:prstGeom prst="line">
            <a:avLst/>
          </a:prstGeom>
          <a:ln cap="flat" w="9525">
            <a:solidFill>
              <a:srgbClr val="000000">
                <a:alpha val="56863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8325327" y="7873132"/>
            <a:ext cx="10727827" cy="10727827"/>
          </a:xfrm>
          <a:custGeom>
            <a:avLst/>
            <a:gdLst/>
            <a:ahLst/>
            <a:cxnLst/>
            <a:rect r="r" b="b" t="t" l="l"/>
            <a:pathLst>
              <a:path h="10727827" w="10727827">
                <a:moveTo>
                  <a:pt x="0" y="0"/>
                </a:moveTo>
                <a:lnTo>
                  <a:pt x="10727827" y="0"/>
                </a:lnTo>
                <a:lnTo>
                  <a:pt x="10727827" y="10727827"/>
                </a:lnTo>
                <a:lnTo>
                  <a:pt x="0" y="107278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4" id="4"/>
          <p:cNvSpPr txBox="true"/>
          <p:nvPr/>
        </p:nvSpPr>
        <p:spPr>
          <a:xfrm rot="0">
            <a:off x="1028700" y="1998027"/>
            <a:ext cx="16803172" cy="6678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0881" indent="-345440" lvl="1">
              <a:lnSpc>
                <a:spcPts val="4800"/>
              </a:lnSpc>
              <a:buFont typeface="Arial"/>
              <a:buChar char="•"/>
            </a:pPr>
            <a:r>
              <a:rPr lang="en-US" b="true" sz="320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L</a:t>
            </a:r>
            <a:r>
              <a:rPr lang="en-US" b="true" sz="320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iterature Review</a:t>
            </a:r>
            <a:r>
              <a:rPr lang="en-US" sz="320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 - Summarize papers, extract key insights, and identify research gaps. </a:t>
            </a:r>
          </a:p>
          <a:p>
            <a:pPr algn="l" marL="690881" indent="-345440" lvl="1">
              <a:lnSpc>
                <a:spcPts val="4800"/>
              </a:lnSpc>
              <a:buFont typeface="Arial"/>
              <a:buChar char="•"/>
            </a:pPr>
            <a:r>
              <a:rPr lang="en-US" b="true" sz="320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Idea Generation</a:t>
            </a:r>
            <a:r>
              <a:rPr lang="en-US" sz="320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 - Brainstorm research questions or hypotheses. </a:t>
            </a:r>
          </a:p>
          <a:p>
            <a:pPr algn="l" marL="690881" indent="-345440" lvl="1">
              <a:lnSpc>
                <a:spcPts val="4800"/>
              </a:lnSpc>
              <a:buFont typeface="Arial"/>
              <a:buChar char="•"/>
            </a:pPr>
            <a:r>
              <a:rPr lang="en-US" b="true" sz="320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Automated Citations</a:t>
            </a:r>
            <a:r>
              <a:rPr lang="en-US" sz="320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 - Generate and format references in APA, MLA, etc. </a:t>
            </a:r>
          </a:p>
          <a:p>
            <a:pPr algn="l" marL="690881" indent="-345440" lvl="1">
              <a:lnSpc>
                <a:spcPts val="4800"/>
              </a:lnSpc>
              <a:buFont typeface="Arial"/>
              <a:buChar char="•"/>
            </a:pPr>
            <a:r>
              <a:rPr lang="en-US" b="true" sz="320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Data Analysis</a:t>
            </a:r>
            <a:r>
              <a:rPr lang="en-US" sz="320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 - Clean, label, and interpret datasets using Al-assisted tools. </a:t>
            </a:r>
          </a:p>
          <a:p>
            <a:pPr algn="l" marL="690881" indent="-345440" lvl="1">
              <a:lnSpc>
                <a:spcPts val="4800"/>
              </a:lnSpc>
              <a:buFont typeface="Arial"/>
              <a:buChar char="•"/>
            </a:pPr>
            <a:r>
              <a:rPr lang="en-US" b="true" sz="320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Writing Assistant</a:t>
            </a:r>
            <a:r>
              <a:rPr lang="en-US" sz="320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 - Assist in writing abstracts, introductions, or sections with Al-generated text. </a:t>
            </a:r>
          </a:p>
          <a:p>
            <a:pPr algn="l" marL="690881" indent="-345440" lvl="1">
              <a:lnSpc>
                <a:spcPts val="4800"/>
              </a:lnSpc>
              <a:buFont typeface="Arial"/>
              <a:buChar char="•"/>
            </a:pPr>
            <a:r>
              <a:rPr lang="en-US" b="true" sz="320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Code Generation</a:t>
            </a:r>
            <a:r>
              <a:rPr lang="en-US" sz="320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 - Write and debug scripts (Python, R) for data processing.</a:t>
            </a:r>
          </a:p>
          <a:p>
            <a:pPr algn="l" marL="690881" indent="-345440" lvl="1">
              <a:lnSpc>
                <a:spcPts val="4800"/>
              </a:lnSpc>
              <a:buFont typeface="Arial"/>
              <a:buChar char="•"/>
            </a:pPr>
            <a:r>
              <a:rPr lang="en-US" b="true" sz="320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Plagiarism Check</a:t>
            </a:r>
            <a:r>
              <a:rPr lang="en-US" sz="320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-Detect Al-generated vs. original content. </a:t>
            </a:r>
          </a:p>
          <a:p>
            <a:pPr algn="l" marL="690881" indent="-345440" lvl="1">
              <a:lnSpc>
                <a:spcPts val="4800"/>
              </a:lnSpc>
              <a:buFont typeface="Arial"/>
              <a:buChar char="•"/>
            </a:pPr>
            <a:r>
              <a:rPr lang="en-US" b="true" sz="320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Chatbots for Queries</a:t>
            </a:r>
            <a:r>
              <a:rPr lang="en-US" sz="320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 - Answer domain-specific questions (e.g., SciSpace, Elicit).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736991"/>
            <a:ext cx="9146110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39"/>
              </a:lnSpc>
            </a:pPr>
            <a:r>
              <a:rPr lang="en-US" b="true" sz="3999" spc="-7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GenAI in Research</a:t>
            </a:r>
          </a:p>
        </p:txBody>
      </p:sp>
      <p:sp>
        <p:nvSpPr>
          <p:cNvPr name="TextBox 6" id="6"/>
          <p:cNvSpPr txBox="true"/>
          <p:nvPr/>
        </p:nvSpPr>
        <p:spPr>
          <a:xfrm rot="5400000">
            <a:off x="-1125046" y="2108026"/>
            <a:ext cx="3080379" cy="224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27"/>
              </a:lnSpc>
            </a:pPr>
            <a:r>
              <a:rPr lang="en-US" sz="1305" spc="372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DILSHARA HERATH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H="true" flipV="true">
            <a:off x="738188" y="679841"/>
            <a:ext cx="0" cy="9607159"/>
          </a:xfrm>
          <a:prstGeom prst="line">
            <a:avLst/>
          </a:prstGeom>
          <a:ln cap="flat" w="9525">
            <a:solidFill>
              <a:srgbClr val="000000">
                <a:alpha val="56863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8325327" y="7873132"/>
            <a:ext cx="10727827" cy="10727827"/>
          </a:xfrm>
          <a:custGeom>
            <a:avLst/>
            <a:gdLst/>
            <a:ahLst/>
            <a:cxnLst/>
            <a:rect r="r" b="b" t="t" l="l"/>
            <a:pathLst>
              <a:path h="10727827" w="10727827">
                <a:moveTo>
                  <a:pt x="0" y="0"/>
                </a:moveTo>
                <a:lnTo>
                  <a:pt x="10727827" y="0"/>
                </a:lnTo>
                <a:lnTo>
                  <a:pt x="10727827" y="10727827"/>
                </a:lnTo>
                <a:lnTo>
                  <a:pt x="0" y="107278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8881075" y="2134019"/>
            <a:ext cx="7529831" cy="6061514"/>
          </a:xfrm>
          <a:custGeom>
            <a:avLst/>
            <a:gdLst/>
            <a:ahLst/>
            <a:cxnLst/>
            <a:rect r="r" b="b" t="t" l="l"/>
            <a:pathLst>
              <a:path h="6061514" w="7529831">
                <a:moveTo>
                  <a:pt x="0" y="0"/>
                </a:moveTo>
                <a:lnTo>
                  <a:pt x="7529831" y="0"/>
                </a:lnTo>
                <a:lnTo>
                  <a:pt x="7529831" y="6061514"/>
                </a:lnTo>
                <a:lnTo>
                  <a:pt x="0" y="606151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736991"/>
            <a:ext cx="9146110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39"/>
              </a:lnSpc>
            </a:pPr>
            <a:r>
              <a:rPr lang="en-US" b="true" sz="3999" spc="-7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Tips to be a Good Researcher</a:t>
            </a:r>
          </a:p>
        </p:txBody>
      </p:sp>
      <p:sp>
        <p:nvSpPr>
          <p:cNvPr name="TextBox 6" id="6"/>
          <p:cNvSpPr txBox="true"/>
          <p:nvPr/>
        </p:nvSpPr>
        <p:spPr>
          <a:xfrm rot="5400000">
            <a:off x="-1125046" y="2108026"/>
            <a:ext cx="3080379" cy="224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27"/>
              </a:lnSpc>
            </a:pPr>
            <a:r>
              <a:rPr lang="en-US" sz="1305" spc="372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DILSHARA HERATH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H="true" flipV="true">
            <a:off x="738188" y="679841"/>
            <a:ext cx="0" cy="9607159"/>
          </a:xfrm>
          <a:prstGeom prst="line">
            <a:avLst/>
          </a:prstGeom>
          <a:ln cap="flat" w="9525">
            <a:solidFill>
              <a:srgbClr val="000000">
                <a:alpha val="56863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5344942" y="-6211280"/>
            <a:ext cx="10727827" cy="10727827"/>
          </a:xfrm>
          <a:custGeom>
            <a:avLst/>
            <a:gdLst/>
            <a:ahLst/>
            <a:cxnLst/>
            <a:rect r="r" b="b" t="t" l="l"/>
            <a:pathLst>
              <a:path h="10727827" w="10727827">
                <a:moveTo>
                  <a:pt x="0" y="0"/>
                </a:moveTo>
                <a:lnTo>
                  <a:pt x="10727827" y="0"/>
                </a:lnTo>
                <a:lnTo>
                  <a:pt x="10727827" y="10727827"/>
                </a:lnTo>
                <a:lnTo>
                  <a:pt x="0" y="107278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638398" y="2408676"/>
            <a:ext cx="15011204" cy="6060774"/>
          </a:xfrm>
          <a:custGeom>
            <a:avLst/>
            <a:gdLst/>
            <a:ahLst/>
            <a:cxnLst/>
            <a:rect r="r" b="b" t="t" l="l"/>
            <a:pathLst>
              <a:path h="6060774" w="15011204">
                <a:moveTo>
                  <a:pt x="0" y="0"/>
                </a:moveTo>
                <a:lnTo>
                  <a:pt x="15011204" y="0"/>
                </a:lnTo>
                <a:lnTo>
                  <a:pt x="15011204" y="6060773"/>
                </a:lnTo>
                <a:lnTo>
                  <a:pt x="0" y="606077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736991"/>
            <a:ext cx="9146110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39"/>
              </a:lnSpc>
            </a:pPr>
            <a:r>
              <a:rPr lang="en-US" b="true" sz="3999" spc="-7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Prompt Engineering</a:t>
            </a:r>
          </a:p>
        </p:txBody>
      </p:sp>
      <p:sp>
        <p:nvSpPr>
          <p:cNvPr name="TextBox 6" id="6"/>
          <p:cNvSpPr txBox="true"/>
          <p:nvPr/>
        </p:nvSpPr>
        <p:spPr>
          <a:xfrm rot="5400000">
            <a:off x="-1125046" y="2108026"/>
            <a:ext cx="3080379" cy="224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27"/>
              </a:lnSpc>
            </a:pPr>
            <a:r>
              <a:rPr lang="en-US" sz="1305" spc="372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DILSHARA HERATH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777" r="0" b="-777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408720" y="1399111"/>
            <a:ext cx="15470559" cy="47914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78"/>
              </a:lnSpc>
            </a:pPr>
            <a:r>
              <a:rPr lang="en-US" b="true" sz="8984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RE-IMAGINING PROJECTS: HOW AI IS TRANSFORMING RESEARCH WORKFLOWS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677388" y="6407702"/>
            <a:ext cx="8933224" cy="35626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06"/>
              </a:lnSpc>
            </a:pPr>
            <a:r>
              <a:rPr lang="en-US" sz="336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Dilshara Herath</a:t>
            </a:r>
          </a:p>
          <a:p>
            <a:pPr algn="ctr">
              <a:lnSpc>
                <a:spcPts val="4706"/>
              </a:lnSpc>
            </a:pPr>
            <a:r>
              <a:rPr lang="en-US" sz="336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BSc Eng (Hons) Ruhuna,</a:t>
            </a:r>
          </a:p>
          <a:p>
            <a:pPr algn="ctr">
              <a:lnSpc>
                <a:spcPts val="4706"/>
              </a:lnSpc>
            </a:pPr>
            <a:r>
              <a:rPr lang="en-US" sz="336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Research Assistant,</a:t>
            </a:r>
          </a:p>
          <a:p>
            <a:pPr algn="ctr">
              <a:lnSpc>
                <a:spcPts val="4706"/>
              </a:lnSpc>
            </a:pPr>
            <a:r>
              <a:rPr lang="en-US" sz="336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Multidisciplianry AI Research Center,</a:t>
            </a:r>
          </a:p>
          <a:p>
            <a:pPr algn="ctr">
              <a:lnSpc>
                <a:spcPts val="4706"/>
              </a:lnSpc>
            </a:pPr>
            <a:r>
              <a:rPr lang="en-US" sz="336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Faculty of Engineering,</a:t>
            </a:r>
          </a:p>
          <a:p>
            <a:pPr algn="ctr">
              <a:lnSpc>
                <a:spcPts val="4706"/>
              </a:lnSpc>
            </a:pPr>
            <a:r>
              <a:rPr lang="en-US" sz="336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University of Peradeniya.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H="true" flipV="true">
            <a:off x="738188" y="679841"/>
            <a:ext cx="0" cy="9607159"/>
          </a:xfrm>
          <a:prstGeom prst="line">
            <a:avLst/>
          </a:prstGeom>
          <a:ln cap="flat" w="9525">
            <a:solidFill>
              <a:srgbClr val="000000">
                <a:alpha val="56863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8325327" y="7873132"/>
            <a:ext cx="10727827" cy="10727827"/>
          </a:xfrm>
          <a:custGeom>
            <a:avLst/>
            <a:gdLst/>
            <a:ahLst/>
            <a:cxnLst/>
            <a:rect r="r" b="b" t="t" l="l"/>
            <a:pathLst>
              <a:path h="10727827" w="10727827">
                <a:moveTo>
                  <a:pt x="0" y="0"/>
                </a:moveTo>
                <a:lnTo>
                  <a:pt x="10727827" y="0"/>
                </a:lnTo>
                <a:lnTo>
                  <a:pt x="10727827" y="10727827"/>
                </a:lnTo>
                <a:lnTo>
                  <a:pt x="0" y="107278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2415658" y="2025332"/>
            <a:ext cx="13456685" cy="7232968"/>
          </a:xfrm>
          <a:custGeom>
            <a:avLst/>
            <a:gdLst/>
            <a:ahLst/>
            <a:cxnLst/>
            <a:rect r="r" b="b" t="t" l="l"/>
            <a:pathLst>
              <a:path h="7232968" w="13456685">
                <a:moveTo>
                  <a:pt x="0" y="0"/>
                </a:moveTo>
                <a:lnTo>
                  <a:pt x="13456684" y="0"/>
                </a:lnTo>
                <a:lnTo>
                  <a:pt x="13456684" y="7232968"/>
                </a:lnTo>
                <a:lnTo>
                  <a:pt x="0" y="723296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736991"/>
            <a:ext cx="9146110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39"/>
              </a:lnSpc>
            </a:pPr>
            <a:r>
              <a:rPr lang="en-US" b="true" sz="3999" spc="-7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Prompt Engineering</a:t>
            </a:r>
          </a:p>
        </p:txBody>
      </p:sp>
      <p:sp>
        <p:nvSpPr>
          <p:cNvPr name="TextBox 6" id="6"/>
          <p:cNvSpPr txBox="true"/>
          <p:nvPr/>
        </p:nvSpPr>
        <p:spPr>
          <a:xfrm rot="5400000">
            <a:off x="-1125046" y="2108026"/>
            <a:ext cx="3080379" cy="224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27"/>
              </a:lnSpc>
            </a:pPr>
            <a:r>
              <a:rPr lang="en-US" sz="1305" spc="372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DILSHARA HERATH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H="true" flipV="true">
            <a:off x="738188" y="679841"/>
            <a:ext cx="0" cy="9607159"/>
          </a:xfrm>
          <a:prstGeom prst="line">
            <a:avLst/>
          </a:prstGeom>
          <a:ln cap="flat" w="9525">
            <a:solidFill>
              <a:srgbClr val="000000">
                <a:alpha val="56863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8325327" y="7873132"/>
            <a:ext cx="10727827" cy="10727827"/>
          </a:xfrm>
          <a:custGeom>
            <a:avLst/>
            <a:gdLst/>
            <a:ahLst/>
            <a:cxnLst/>
            <a:rect r="r" b="b" t="t" l="l"/>
            <a:pathLst>
              <a:path h="10727827" w="10727827">
                <a:moveTo>
                  <a:pt x="0" y="0"/>
                </a:moveTo>
                <a:lnTo>
                  <a:pt x="10727827" y="0"/>
                </a:lnTo>
                <a:lnTo>
                  <a:pt x="10727827" y="10727827"/>
                </a:lnTo>
                <a:lnTo>
                  <a:pt x="0" y="107278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187590" y="2220031"/>
            <a:ext cx="15912821" cy="6444692"/>
          </a:xfrm>
          <a:custGeom>
            <a:avLst/>
            <a:gdLst/>
            <a:ahLst/>
            <a:cxnLst/>
            <a:rect r="r" b="b" t="t" l="l"/>
            <a:pathLst>
              <a:path h="6444692" w="15912821">
                <a:moveTo>
                  <a:pt x="0" y="0"/>
                </a:moveTo>
                <a:lnTo>
                  <a:pt x="15912820" y="0"/>
                </a:lnTo>
                <a:lnTo>
                  <a:pt x="15912820" y="6444692"/>
                </a:lnTo>
                <a:lnTo>
                  <a:pt x="0" y="64446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736991"/>
            <a:ext cx="9146110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39"/>
              </a:lnSpc>
            </a:pPr>
            <a:r>
              <a:rPr lang="en-US" b="true" sz="3999" spc="-7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Prompt Engineering</a:t>
            </a:r>
          </a:p>
        </p:txBody>
      </p:sp>
      <p:sp>
        <p:nvSpPr>
          <p:cNvPr name="TextBox 6" id="6"/>
          <p:cNvSpPr txBox="true"/>
          <p:nvPr/>
        </p:nvSpPr>
        <p:spPr>
          <a:xfrm rot="5400000">
            <a:off x="-1125046" y="2108026"/>
            <a:ext cx="3080379" cy="224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27"/>
              </a:lnSpc>
            </a:pPr>
            <a:r>
              <a:rPr lang="en-US" sz="1305" spc="372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DILSHARA HERATH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H="true" flipV="true">
            <a:off x="738188" y="679841"/>
            <a:ext cx="0" cy="9607159"/>
          </a:xfrm>
          <a:prstGeom prst="line">
            <a:avLst/>
          </a:prstGeom>
          <a:ln cap="flat" w="9525">
            <a:solidFill>
              <a:srgbClr val="000000">
                <a:alpha val="56863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8325327" y="7873132"/>
            <a:ext cx="10727827" cy="10727827"/>
          </a:xfrm>
          <a:custGeom>
            <a:avLst/>
            <a:gdLst/>
            <a:ahLst/>
            <a:cxnLst/>
            <a:rect r="r" b="b" t="t" l="l"/>
            <a:pathLst>
              <a:path h="10727827" w="10727827">
                <a:moveTo>
                  <a:pt x="0" y="0"/>
                </a:moveTo>
                <a:lnTo>
                  <a:pt x="10727827" y="0"/>
                </a:lnTo>
                <a:lnTo>
                  <a:pt x="10727827" y="10727827"/>
                </a:lnTo>
                <a:lnTo>
                  <a:pt x="0" y="107278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1520406"/>
            <a:ext cx="12708166" cy="4479628"/>
          </a:xfrm>
          <a:custGeom>
            <a:avLst/>
            <a:gdLst/>
            <a:ahLst/>
            <a:cxnLst/>
            <a:rect r="r" b="b" t="t" l="l"/>
            <a:pathLst>
              <a:path h="4479628" w="12708166">
                <a:moveTo>
                  <a:pt x="0" y="0"/>
                </a:moveTo>
                <a:lnTo>
                  <a:pt x="12708166" y="0"/>
                </a:lnTo>
                <a:lnTo>
                  <a:pt x="12708166" y="4479629"/>
                </a:lnTo>
                <a:lnTo>
                  <a:pt x="0" y="447962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4759787" y="6238160"/>
            <a:ext cx="12708166" cy="3923646"/>
          </a:xfrm>
          <a:custGeom>
            <a:avLst/>
            <a:gdLst/>
            <a:ahLst/>
            <a:cxnLst/>
            <a:rect r="r" b="b" t="t" l="l"/>
            <a:pathLst>
              <a:path h="3923646" w="12708166">
                <a:moveTo>
                  <a:pt x="0" y="0"/>
                </a:moveTo>
                <a:lnTo>
                  <a:pt x="12708165" y="0"/>
                </a:lnTo>
                <a:lnTo>
                  <a:pt x="12708165" y="3923646"/>
                </a:lnTo>
                <a:lnTo>
                  <a:pt x="0" y="392364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736991"/>
            <a:ext cx="9146110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39"/>
              </a:lnSpc>
            </a:pPr>
            <a:r>
              <a:rPr lang="en-US" b="true" sz="3999" spc="-7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Prompt Engineering</a:t>
            </a:r>
          </a:p>
        </p:txBody>
      </p:sp>
      <p:sp>
        <p:nvSpPr>
          <p:cNvPr name="TextBox 7" id="7"/>
          <p:cNvSpPr txBox="true"/>
          <p:nvPr/>
        </p:nvSpPr>
        <p:spPr>
          <a:xfrm rot="5400000">
            <a:off x="-1125046" y="2108026"/>
            <a:ext cx="3080379" cy="224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27"/>
              </a:lnSpc>
            </a:pPr>
            <a:r>
              <a:rPr lang="en-US" sz="1305" spc="372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DILSHARA HERATH</a:t>
            </a: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H="true" flipV="true">
            <a:off x="738188" y="679841"/>
            <a:ext cx="0" cy="9607159"/>
          </a:xfrm>
          <a:prstGeom prst="line">
            <a:avLst/>
          </a:prstGeom>
          <a:ln cap="flat" w="9525">
            <a:solidFill>
              <a:srgbClr val="000000">
                <a:alpha val="56863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8325327" y="7873132"/>
            <a:ext cx="10727827" cy="10727827"/>
          </a:xfrm>
          <a:custGeom>
            <a:avLst/>
            <a:gdLst/>
            <a:ahLst/>
            <a:cxnLst/>
            <a:rect r="r" b="b" t="t" l="l"/>
            <a:pathLst>
              <a:path h="10727827" w="10727827">
                <a:moveTo>
                  <a:pt x="0" y="0"/>
                </a:moveTo>
                <a:lnTo>
                  <a:pt x="10727827" y="0"/>
                </a:lnTo>
                <a:lnTo>
                  <a:pt x="10727827" y="10727827"/>
                </a:lnTo>
                <a:lnTo>
                  <a:pt x="0" y="107278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2070761" y="2647706"/>
            <a:ext cx="14146479" cy="5817739"/>
          </a:xfrm>
          <a:custGeom>
            <a:avLst/>
            <a:gdLst/>
            <a:ahLst/>
            <a:cxnLst/>
            <a:rect r="r" b="b" t="t" l="l"/>
            <a:pathLst>
              <a:path h="5817739" w="14146479">
                <a:moveTo>
                  <a:pt x="0" y="0"/>
                </a:moveTo>
                <a:lnTo>
                  <a:pt x="14146478" y="0"/>
                </a:lnTo>
                <a:lnTo>
                  <a:pt x="14146478" y="5817739"/>
                </a:lnTo>
                <a:lnTo>
                  <a:pt x="0" y="58177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736991"/>
            <a:ext cx="9146110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39"/>
              </a:lnSpc>
            </a:pPr>
            <a:r>
              <a:rPr lang="en-US" b="true" sz="3999" spc="-7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Prompt Engineering</a:t>
            </a:r>
          </a:p>
        </p:txBody>
      </p:sp>
      <p:sp>
        <p:nvSpPr>
          <p:cNvPr name="TextBox 6" id="6"/>
          <p:cNvSpPr txBox="true"/>
          <p:nvPr/>
        </p:nvSpPr>
        <p:spPr>
          <a:xfrm rot="5400000">
            <a:off x="-1125046" y="2108026"/>
            <a:ext cx="3080379" cy="224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27"/>
              </a:lnSpc>
            </a:pPr>
            <a:r>
              <a:rPr lang="en-US" sz="1305" spc="372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DILSHARA HERATH</a:t>
            </a: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H="true" flipV="true">
            <a:off x="738188" y="679841"/>
            <a:ext cx="0" cy="9607159"/>
          </a:xfrm>
          <a:prstGeom prst="line">
            <a:avLst/>
          </a:prstGeom>
          <a:ln cap="flat" w="9525">
            <a:solidFill>
              <a:srgbClr val="000000">
                <a:alpha val="56863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8325327" y="7873132"/>
            <a:ext cx="10727827" cy="10727827"/>
          </a:xfrm>
          <a:custGeom>
            <a:avLst/>
            <a:gdLst/>
            <a:ahLst/>
            <a:cxnLst/>
            <a:rect r="r" b="b" t="t" l="l"/>
            <a:pathLst>
              <a:path h="10727827" w="10727827">
                <a:moveTo>
                  <a:pt x="0" y="0"/>
                </a:moveTo>
                <a:lnTo>
                  <a:pt x="10727827" y="0"/>
                </a:lnTo>
                <a:lnTo>
                  <a:pt x="10727827" y="10727827"/>
                </a:lnTo>
                <a:lnTo>
                  <a:pt x="0" y="107278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2261035" y="2374692"/>
            <a:ext cx="13765929" cy="6745305"/>
          </a:xfrm>
          <a:custGeom>
            <a:avLst/>
            <a:gdLst/>
            <a:ahLst/>
            <a:cxnLst/>
            <a:rect r="r" b="b" t="t" l="l"/>
            <a:pathLst>
              <a:path h="6745305" w="13765929">
                <a:moveTo>
                  <a:pt x="0" y="0"/>
                </a:moveTo>
                <a:lnTo>
                  <a:pt x="13765930" y="0"/>
                </a:lnTo>
                <a:lnTo>
                  <a:pt x="13765930" y="6745305"/>
                </a:lnTo>
                <a:lnTo>
                  <a:pt x="0" y="674530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736991"/>
            <a:ext cx="9146110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39"/>
              </a:lnSpc>
            </a:pPr>
            <a:r>
              <a:rPr lang="en-US" b="true" sz="3999" spc="-7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Prompt Engineering</a:t>
            </a:r>
          </a:p>
        </p:txBody>
      </p:sp>
      <p:sp>
        <p:nvSpPr>
          <p:cNvPr name="TextBox 6" id="6"/>
          <p:cNvSpPr txBox="true"/>
          <p:nvPr/>
        </p:nvSpPr>
        <p:spPr>
          <a:xfrm rot="5400000">
            <a:off x="-1125046" y="2108026"/>
            <a:ext cx="3080379" cy="224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27"/>
              </a:lnSpc>
            </a:pPr>
            <a:r>
              <a:rPr lang="en-US" sz="1305" spc="372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DILSHARA HERATH</a:t>
            </a:r>
          </a:p>
        </p:txBody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H="true" flipV="true">
            <a:off x="738188" y="679841"/>
            <a:ext cx="0" cy="9607159"/>
          </a:xfrm>
          <a:prstGeom prst="line">
            <a:avLst/>
          </a:prstGeom>
          <a:ln cap="flat" w="9525">
            <a:solidFill>
              <a:srgbClr val="000000">
                <a:alpha val="56863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8325327" y="7873132"/>
            <a:ext cx="10727827" cy="10727827"/>
          </a:xfrm>
          <a:custGeom>
            <a:avLst/>
            <a:gdLst/>
            <a:ahLst/>
            <a:cxnLst/>
            <a:rect r="r" b="b" t="t" l="l"/>
            <a:pathLst>
              <a:path h="10727827" w="10727827">
                <a:moveTo>
                  <a:pt x="0" y="0"/>
                </a:moveTo>
                <a:lnTo>
                  <a:pt x="10727827" y="0"/>
                </a:lnTo>
                <a:lnTo>
                  <a:pt x="10727827" y="10727827"/>
                </a:lnTo>
                <a:lnTo>
                  <a:pt x="0" y="107278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2261035" y="3469064"/>
            <a:ext cx="13765929" cy="5511880"/>
          </a:xfrm>
          <a:custGeom>
            <a:avLst/>
            <a:gdLst/>
            <a:ahLst/>
            <a:cxnLst/>
            <a:rect r="r" b="b" t="t" l="l"/>
            <a:pathLst>
              <a:path h="5511880" w="13765929">
                <a:moveTo>
                  <a:pt x="0" y="0"/>
                </a:moveTo>
                <a:lnTo>
                  <a:pt x="13765930" y="0"/>
                </a:lnTo>
                <a:lnTo>
                  <a:pt x="13765930" y="5511880"/>
                </a:lnTo>
                <a:lnTo>
                  <a:pt x="0" y="55118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523" t="0" r="-523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736991"/>
            <a:ext cx="9146110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39"/>
              </a:lnSpc>
            </a:pPr>
            <a:r>
              <a:rPr lang="en-US" b="true" sz="3999" spc="-7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Prompt Engineering</a:t>
            </a:r>
          </a:p>
        </p:txBody>
      </p:sp>
      <p:sp>
        <p:nvSpPr>
          <p:cNvPr name="TextBox 6" id="6"/>
          <p:cNvSpPr txBox="true"/>
          <p:nvPr/>
        </p:nvSpPr>
        <p:spPr>
          <a:xfrm rot="5400000">
            <a:off x="-1125046" y="2108026"/>
            <a:ext cx="3080379" cy="224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27"/>
              </a:lnSpc>
            </a:pPr>
            <a:r>
              <a:rPr lang="en-US" sz="1305" spc="372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DILSHARA HERATH</a:t>
            </a:r>
          </a:p>
        </p:txBody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H="true" flipV="true">
            <a:off x="738188" y="679841"/>
            <a:ext cx="0" cy="9607159"/>
          </a:xfrm>
          <a:prstGeom prst="line">
            <a:avLst/>
          </a:prstGeom>
          <a:ln cap="flat" w="9525">
            <a:solidFill>
              <a:srgbClr val="000000">
                <a:alpha val="56863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8325327" y="7873132"/>
            <a:ext cx="10727827" cy="10727827"/>
          </a:xfrm>
          <a:custGeom>
            <a:avLst/>
            <a:gdLst/>
            <a:ahLst/>
            <a:cxnLst/>
            <a:rect r="r" b="b" t="t" l="l"/>
            <a:pathLst>
              <a:path h="10727827" w="10727827">
                <a:moveTo>
                  <a:pt x="0" y="0"/>
                </a:moveTo>
                <a:lnTo>
                  <a:pt x="10727827" y="0"/>
                </a:lnTo>
                <a:lnTo>
                  <a:pt x="10727827" y="10727827"/>
                </a:lnTo>
                <a:lnTo>
                  <a:pt x="0" y="107278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981075" y="2661447"/>
            <a:ext cx="11301259" cy="2853532"/>
          </a:xfrm>
          <a:custGeom>
            <a:avLst/>
            <a:gdLst/>
            <a:ahLst/>
            <a:cxnLst/>
            <a:rect r="r" b="b" t="t" l="l"/>
            <a:pathLst>
              <a:path h="2853532" w="11301259">
                <a:moveTo>
                  <a:pt x="0" y="0"/>
                </a:moveTo>
                <a:lnTo>
                  <a:pt x="11301259" y="0"/>
                </a:lnTo>
                <a:lnTo>
                  <a:pt x="11301259" y="2853532"/>
                </a:lnTo>
                <a:lnTo>
                  <a:pt x="0" y="285353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4109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526344" y="6394211"/>
            <a:ext cx="11301259" cy="3863109"/>
          </a:xfrm>
          <a:custGeom>
            <a:avLst/>
            <a:gdLst/>
            <a:ahLst/>
            <a:cxnLst/>
            <a:rect r="r" b="b" t="t" l="l"/>
            <a:pathLst>
              <a:path h="3863109" w="11301259">
                <a:moveTo>
                  <a:pt x="0" y="0"/>
                </a:moveTo>
                <a:lnTo>
                  <a:pt x="11301259" y="0"/>
                </a:lnTo>
                <a:lnTo>
                  <a:pt x="11301259" y="3863109"/>
                </a:lnTo>
                <a:lnTo>
                  <a:pt x="0" y="386310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32375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6829496" y="5715004"/>
            <a:ext cx="11301259" cy="751965"/>
          </a:xfrm>
          <a:custGeom>
            <a:avLst/>
            <a:gdLst/>
            <a:ahLst/>
            <a:cxnLst/>
            <a:rect r="r" b="b" t="t" l="l"/>
            <a:pathLst>
              <a:path h="751965" w="11301259">
                <a:moveTo>
                  <a:pt x="0" y="0"/>
                </a:moveTo>
                <a:lnTo>
                  <a:pt x="11301259" y="0"/>
                </a:lnTo>
                <a:lnTo>
                  <a:pt x="11301259" y="751965"/>
                </a:lnTo>
                <a:lnTo>
                  <a:pt x="0" y="75196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-58006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367983" y="1926722"/>
            <a:ext cx="11301259" cy="586619"/>
          </a:xfrm>
          <a:custGeom>
            <a:avLst/>
            <a:gdLst/>
            <a:ahLst/>
            <a:cxnLst/>
            <a:rect r="r" b="b" t="t" l="l"/>
            <a:pathLst>
              <a:path h="586619" w="11301259">
                <a:moveTo>
                  <a:pt x="0" y="0"/>
                </a:moveTo>
                <a:lnTo>
                  <a:pt x="11301259" y="0"/>
                </a:lnTo>
                <a:lnTo>
                  <a:pt x="11301259" y="586618"/>
                </a:lnTo>
                <a:lnTo>
                  <a:pt x="0" y="58661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-586318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736991"/>
            <a:ext cx="9146110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39"/>
              </a:lnSpc>
            </a:pPr>
            <a:r>
              <a:rPr lang="en-US" b="true" sz="3999" spc="-7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Prompt Engineering</a:t>
            </a:r>
          </a:p>
        </p:txBody>
      </p:sp>
      <p:sp>
        <p:nvSpPr>
          <p:cNvPr name="TextBox 9" id="9"/>
          <p:cNvSpPr txBox="true"/>
          <p:nvPr/>
        </p:nvSpPr>
        <p:spPr>
          <a:xfrm rot="5400000">
            <a:off x="-1125046" y="2108026"/>
            <a:ext cx="3080379" cy="224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27"/>
              </a:lnSpc>
            </a:pPr>
            <a:r>
              <a:rPr lang="en-US" sz="1305" spc="372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DILSHARA HERATH</a:t>
            </a:r>
          </a:p>
        </p:txBody>
      </p:sp>
    </p:spTree>
  </p:cSld>
  <p:clrMapOvr>
    <a:masterClrMapping/>
  </p:clrMapOvr>
</p:sld>
</file>

<file path=ppt/slides/slide2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H="true" flipV="true">
            <a:off x="738188" y="679841"/>
            <a:ext cx="0" cy="9607159"/>
          </a:xfrm>
          <a:prstGeom prst="line">
            <a:avLst/>
          </a:prstGeom>
          <a:ln cap="flat" w="9525">
            <a:solidFill>
              <a:srgbClr val="000000">
                <a:alpha val="56863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8325327" y="7873132"/>
            <a:ext cx="10727827" cy="10727827"/>
          </a:xfrm>
          <a:custGeom>
            <a:avLst/>
            <a:gdLst/>
            <a:ahLst/>
            <a:cxnLst/>
            <a:rect r="r" b="b" t="t" l="l"/>
            <a:pathLst>
              <a:path h="10727827" w="10727827">
                <a:moveTo>
                  <a:pt x="0" y="0"/>
                </a:moveTo>
                <a:lnTo>
                  <a:pt x="10727827" y="0"/>
                </a:lnTo>
                <a:lnTo>
                  <a:pt x="10727827" y="10727827"/>
                </a:lnTo>
                <a:lnTo>
                  <a:pt x="0" y="107278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3493371" y="2261679"/>
            <a:ext cx="11301259" cy="5763642"/>
          </a:xfrm>
          <a:custGeom>
            <a:avLst/>
            <a:gdLst/>
            <a:ahLst/>
            <a:cxnLst/>
            <a:rect r="r" b="b" t="t" l="l"/>
            <a:pathLst>
              <a:path h="5763642" w="11301259">
                <a:moveTo>
                  <a:pt x="0" y="0"/>
                </a:moveTo>
                <a:lnTo>
                  <a:pt x="11301258" y="0"/>
                </a:lnTo>
                <a:lnTo>
                  <a:pt x="11301258" y="5763642"/>
                </a:lnTo>
                <a:lnTo>
                  <a:pt x="0" y="576364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736991"/>
            <a:ext cx="9146110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39"/>
              </a:lnSpc>
            </a:pPr>
            <a:r>
              <a:rPr lang="en-US" b="true" sz="3999" spc="-7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Prompt Engineering</a:t>
            </a:r>
          </a:p>
        </p:txBody>
      </p:sp>
      <p:sp>
        <p:nvSpPr>
          <p:cNvPr name="TextBox 6" id="6"/>
          <p:cNvSpPr txBox="true"/>
          <p:nvPr/>
        </p:nvSpPr>
        <p:spPr>
          <a:xfrm rot="5400000">
            <a:off x="-1125046" y="2108026"/>
            <a:ext cx="3080379" cy="224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27"/>
              </a:lnSpc>
            </a:pPr>
            <a:r>
              <a:rPr lang="en-US" sz="1305" spc="372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DILSHARA HERATH</a:t>
            </a:r>
          </a:p>
        </p:txBody>
      </p:sp>
    </p:spTree>
  </p:cSld>
  <p:clrMapOvr>
    <a:masterClrMapping/>
  </p:clrMapOvr>
</p:sld>
</file>

<file path=ppt/slides/slide2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H="true" flipV="true">
            <a:off x="738188" y="679841"/>
            <a:ext cx="0" cy="9607159"/>
          </a:xfrm>
          <a:prstGeom prst="line">
            <a:avLst/>
          </a:prstGeom>
          <a:ln cap="flat" w="9525">
            <a:solidFill>
              <a:srgbClr val="000000">
                <a:alpha val="56863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8325327" y="7873132"/>
            <a:ext cx="10727827" cy="10727827"/>
          </a:xfrm>
          <a:custGeom>
            <a:avLst/>
            <a:gdLst/>
            <a:ahLst/>
            <a:cxnLst/>
            <a:rect r="r" b="b" t="t" l="l"/>
            <a:pathLst>
              <a:path h="10727827" w="10727827">
                <a:moveTo>
                  <a:pt x="0" y="0"/>
                </a:moveTo>
                <a:lnTo>
                  <a:pt x="10727827" y="0"/>
                </a:lnTo>
                <a:lnTo>
                  <a:pt x="10727827" y="10727827"/>
                </a:lnTo>
                <a:lnTo>
                  <a:pt x="0" y="107278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2655698" y="1955685"/>
            <a:ext cx="12976604" cy="7672417"/>
          </a:xfrm>
          <a:custGeom>
            <a:avLst/>
            <a:gdLst/>
            <a:ahLst/>
            <a:cxnLst/>
            <a:rect r="r" b="b" t="t" l="l"/>
            <a:pathLst>
              <a:path h="7672417" w="12976604">
                <a:moveTo>
                  <a:pt x="0" y="0"/>
                </a:moveTo>
                <a:lnTo>
                  <a:pt x="12976604" y="0"/>
                </a:lnTo>
                <a:lnTo>
                  <a:pt x="12976604" y="7672418"/>
                </a:lnTo>
                <a:lnTo>
                  <a:pt x="0" y="767241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736991"/>
            <a:ext cx="9146110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39"/>
              </a:lnSpc>
            </a:pPr>
            <a:r>
              <a:rPr lang="en-US" b="true" sz="3999" spc="-7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Prompt Engineering</a:t>
            </a:r>
          </a:p>
        </p:txBody>
      </p:sp>
      <p:sp>
        <p:nvSpPr>
          <p:cNvPr name="TextBox 6" id="6"/>
          <p:cNvSpPr txBox="true"/>
          <p:nvPr/>
        </p:nvSpPr>
        <p:spPr>
          <a:xfrm rot="5400000">
            <a:off x="-1125046" y="2108026"/>
            <a:ext cx="3080379" cy="224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27"/>
              </a:lnSpc>
            </a:pPr>
            <a:r>
              <a:rPr lang="en-US" sz="1305" spc="372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DILSHARA HERATH</a:t>
            </a:r>
          </a:p>
        </p:txBody>
      </p:sp>
    </p:spTree>
  </p:cSld>
  <p:clrMapOvr>
    <a:masterClrMapping/>
  </p:clrMapOvr>
</p:sld>
</file>

<file path=ppt/slides/slide2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H="true" flipV="true">
            <a:off x="738188" y="679841"/>
            <a:ext cx="0" cy="9607159"/>
          </a:xfrm>
          <a:prstGeom prst="line">
            <a:avLst/>
          </a:prstGeom>
          <a:ln cap="flat" w="9525">
            <a:solidFill>
              <a:srgbClr val="000000">
                <a:alpha val="56863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8325327" y="7873132"/>
            <a:ext cx="10727827" cy="10727827"/>
          </a:xfrm>
          <a:custGeom>
            <a:avLst/>
            <a:gdLst/>
            <a:ahLst/>
            <a:cxnLst/>
            <a:rect r="r" b="b" t="t" l="l"/>
            <a:pathLst>
              <a:path h="10727827" w="10727827">
                <a:moveTo>
                  <a:pt x="0" y="0"/>
                </a:moveTo>
                <a:lnTo>
                  <a:pt x="10727827" y="0"/>
                </a:lnTo>
                <a:lnTo>
                  <a:pt x="10727827" y="10727827"/>
                </a:lnTo>
                <a:lnTo>
                  <a:pt x="0" y="107278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7871627" y="123232"/>
            <a:ext cx="10241003" cy="4454836"/>
          </a:xfrm>
          <a:custGeom>
            <a:avLst/>
            <a:gdLst/>
            <a:ahLst/>
            <a:cxnLst/>
            <a:rect r="r" b="b" t="t" l="l"/>
            <a:pathLst>
              <a:path h="4454836" w="10241003">
                <a:moveTo>
                  <a:pt x="0" y="0"/>
                </a:moveTo>
                <a:lnTo>
                  <a:pt x="10241003" y="0"/>
                </a:lnTo>
                <a:lnTo>
                  <a:pt x="10241003" y="4454837"/>
                </a:lnTo>
                <a:lnTo>
                  <a:pt x="0" y="445483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4377" y="4699925"/>
            <a:ext cx="10020433" cy="4371414"/>
          </a:xfrm>
          <a:custGeom>
            <a:avLst/>
            <a:gdLst/>
            <a:ahLst/>
            <a:cxnLst/>
            <a:rect r="r" b="b" t="t" l="l"/>
            <a:pathLst>
              <a:path h="4371414" w="10020433">
                <a:moveTo>
                  <a:pt x="0" y="0"/>
                </a:moveTo>
                <a:lnTo>
                  <a:pt x="10020433" y="0"/>
                </a:lnTo>
                <a:lnTo>
                  <a:pt x="10020433" y="4371414"/>
                </a:lnTo>
                <a:lnTo>
                  <a:pt x="0" y="437141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497352" y="6124658"/>
            <a:ext cx="10996839" cy="3807656"/>
          </a:xfrm>
          <a:custGeom>
            <a:avLst/>
            <a:gdLst/>
            <a:ahLst/>
            <a:cxnLst/>
            <a:rect r="r" b="b" t="t" l="l"/>
            <a:pathLst>
              <a:path h="3807656" w="10996839">
                <a:moveTo>
                  <a:pt x="0" y="0"/>
                </a:moveTo>
                <a:lnTo>
                  <a:pt x="10996839" y="0"/>
                </a:lnTo>
                <a:lnTo>
                  <a:pt x="10996839" y="3807655"/>
                </a:lnTo>
                <a:lnTo>
                  <a:pt x="0" y="380765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736991"/>
            <a:ext cx="9146110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39"/>
              </a:lnSpc>
            </a:pPr>
            <a:r>
              <a:rPr lang="en-US" b="true" sz="3999" spc="-7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Deep Search</a:t>
            </a:r>
          </a:p>
        </p:txBody>
      </p:sp>
      <p:sp>
        <p:nvSpPr>
          <p:cNvPr name="TextBox 8" id="8"/>
          <p:cNvSpPr txBox="true"/>
          <p:nvPr/>
        </p:nvSpPr>
        <p:spPr>
          <a:xfrm rot="5400000">
            <a:off x="-1125046" y="2108026"/>
            <a:ext cx="3080379" cy="224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27"/>
              </a:lnSpc>
            </a:pPr>
            <a:r>
              <a:rPr lang="en-US" sz="1305" spc="372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DILSHARA HERATH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1922533"/>
            <a:ext cx="2985929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u="sng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  <a:hlinkClick r:id="rId7" tooltip="https://chatgpt.com/c/68204192-11c4-8002-b0ac-bb4d7cf8916e"/>
              </a:rPr>
              <a:t>Example - GPT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H="true" flipV="true">
            <a:off x="738188" y="679841"/>
            <a:ext cx="0" cy="9607159"/>
          </a:xfrm>
          <a:prstGeom prst="line">
            <a:avLst/>
          </a:prstGeom>
          <a:ln cap="flat" w="9525">
            <a:solidFill>
              <a:srgbClr val="000000">
                <a:alpha val="56863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8325327" y="7873132"/>
            <a:ext cx="10727827" cy="10727827"/>
          </a:xfrm>
          <a:custGeom>
            <a:avLst/>
            <a:gdLst/>
            <a:ahLst/>
            <a:cxnLst/>
            <a:rect r="r" b="b" t="t" l="l"/>
            <a:pathLst>
              <a:path h="10727827" w="10727827">
                <a:moveTo>
                  <a:pt x="0" y="0"/>
                </a:moveTo>
                <a:lnTo>
                  <a:pt x="10727827" y="0"/>
                </a:lnTo>
                <a:lnTo>
                  <a:pt x="10727827" y="10727827"/>
                </a:lnTo>
                <a:lnTo>
                  <a:pt x="0" y="107278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4" id="4"/>
          <p:cNvGrpSpPr/>
          <p:nvPr/>
        </p:nvGrpSpPr>
        <p:grpSpPr>
          <a:xfrm rot="0">
            <a:off x="1251357" y="2941474"/>
            <a:ext cx="3476148" cy="2871930"/>
            <a:chOff x="0" y="0"/>
            <a:chExt cx="915529" cy="75639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915529" cy="756393"/>
            </a:xfrm>
            <a:custGeom>
              <a:avLst/>
              <a:gdLst/>
              <a:ahLst/>
              <a:cxnLst/>
              <a:rect r="r" b="b" t="t" l="l"/>
              <a:pathLst>
                <a:path h="756393" w="915529">
                  <a:moveTo>
                    <a:pt x="0" y="0"/>
                  </a:moveTo>
                  <a:lnTo>
                    <a:pt x="712329" y="0"/>
                  </a:lnTo>
                  <a:lnTo>
                    <a:pt x="915529" y="378197"/>
                  </a:lnTo>
                  <a:lnTo>
                    <a:pt x="712329" y="756393"/>
                  </a:lnTo>
                  <a:lnTo>
                    <a:pt x="0" y="756393"/>
                  </a:lnTo>
                  <a:lnTo>
                    <a:pt x="203200" y="3781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87005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177800" y="38100"/>
              <a:ext cx="661529" cy="7182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47"/>
                </a:lnSpc>
              </a:pPr>
              <a:r>
                <a:rPr lang="en-US" sz="2497" b="true">
                  <a:solidFill>
                    <a:srgbClr val="000000"/>
                  </a:solidFill>
                  <a:latin typeface="Montserrat Semi-Bold"/>
                  <a:ea typeface="Montserrat Semi-Bold"/>
                  <a:cs typeface="Montserrat Semi-Bold"/>
                  <a:sym typeface="Montserrat Semi-Bold"/>
                </a:rPr>
                <a:t>Question</a:t>
              </a:r>
            </a:p>
            <a:p>
              <a:pPr algn="ctr">
                <a:lnSpc>
                  <a:spcPts val="2647"/>
                </a:lnSpc>
              </a:pPr>
              <a:r>
                <a:rPr lang="en-US" b="true" sz="2497">
                  <a:solidFill>
                    <a:srgbClr val="000000"/>
                  </a:solidFill>
                  <a:latin typeface="Montserrat Semi-Bold"/>
                  <a:ea typeface="Montserrat Semi-Bold"/>
                  <a:cs typeface="Montserrat Semi-Bold"/>
                  <a:sym typeface="Montserrat Semi-Bold"/>
                </a:rPr>
                <a:t>Problem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4328642" y="2941474"/>
            <a:ext cx="3476148" cy="2871930"/>
            <a:chOff x="0" y="0"/>
            <a:chExt cx="915529" cy="75639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915529" cy="756393"/>
            </a:xfrm>
            <a:custGeom>
              <a:avLst/>
              <a:gdLst/>
              <a:ahLst/>
              <a:cxnLst/>
              <a:rect r="r" b="b" t="t" l="l"/>
              <a:pathLst>
                <a:path h="756393" w="915529">
                  <a:moveTo>
                    <a:pt x="0" y="0"/>
                  </a:moveTo>
                  <a:lnTo>
                    <a:pt x="712329" y="0"/>
                  </a:lnTo>
                  <a:lnTo>
                    <a:pt x="915529" y="378197"/>
                  </a:lnTo>
                  <a:lnTo>
                    <a:pt x="712329" y="756393"/>
                  </a:lnTo>
                  <a:lnTo>
                    <a:pt x="0" y="756393"/>
                  </a:lnTo>
                  <a:lnTo>
                    <a:pt x="203200" y="3781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82629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177800" y="38100"/>
              <a:ext cx="661529" cy="7182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47"/>
                </a:lnSpc>
              </a:pPr>
              <a:r>
                <a:rPr lang="en-US" b="true" sz="2497">
                  <a:solidFill>
                    <a:srgbClr val="000000"/>
                  </a:solidFill>
                  <a:latin typeface="Montserrat Semi-Bold"/>
                  <a:ea typeface="Montserrat Semi-Bold"/>
                  <a:cs typeface="Montserrat Semi-Bold"/>
                  <a:sym typeface="Montserrat Semi-Bold"/>
                </a:rPr>
                <a:t>Literature Review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7405926" y="2941474"/>
            <a:ext cx="3476148" cy="2871930"/>
            <a:chOff x="0" y="0"/>
            <a:chExt cx="915529" cy="75639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915529" cy="756393"/>
            </a:xfrm>
            <a:custGeom>
              <a:avLst/>
              <a:gdLst/>
              <a:ahLst/>
              <a:cxnLst/>
              <a:rect r="r" b="b" t="t" l="l"/>
              <a:pathLst>
                <a:path h="756393" w="915529">
                  <a:moveTo>
                    <a:pt x="0" y="0"/>
                  </a:moveTo>
                  <a:lnTo>
                    <a:pt x="712329" y="0"/>
                  </a:lnTo>
                  <a:lnTo>
                    <a:pt x="915529" y="378197"/>
                  </a:lnTo>
                  <a:lnTo>
                    <a:pt x="712329" y="756393"/>
                  </a:lnTo>
                  <a:lnTo>
                    <a:pt x="0" y="756393"/>
                  </a:lnTo>
                  <a:lnTo>
                    <a:pt x="203200" y="3781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0ADDB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177800" y="38100"/>
              <a:ext cx="661529" cy="7182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47"/>
                </a:lnSpc>
              </a:pPr>
              <a:r>
                <a:rPr lang="en-US" b="true" sz="2497">
                  <a:solidFill>
                    <a:srgbClr val="000000"/>
                  </a:solidFill>
                  <a:latin typeface="Montserrat Semi-Bold"/>
                  <a:ea typeface="Montserrat Semi-Bold"/>
                  <a:cs typeface="Montserrat Semi-Bold"/>
                  <a:sym typeface="Montserrat Semi-Bold"/>
                </a:rPr>
                <a:t>Plan and Design Research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0483210" y="2941474"/>
            <a:ext cx="3476148" cy="2871930"/>
            <a:chOff x="0" y="0"/>
            <a:chExt cx="915529" cy="756393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915529" cy="756393"/>
            </a:xfrm>
            <a:custGeom>
              <a:avLst/>
              <a:gdLst/>
              <a:ahLst/>
              <a:cxnLst/>
              <a:rect r="r" b="b" t="t" l="l"/>
              <a:pathLst>
                <a:path h="756393" w="915529">
                  <a:moveTo>
                    <a:pt x="0" y="0"/>
                  </a:moveTo>
                  <a:lnTo>
                    <a:pt x="712329" y="0"/>
                  </a:lnTo>
                  <a:lnTo>
                    <a:pt x="915529" y="378197"/>
                  </a:lnTo>
                  <a:lnTo>
                    <a:pt x="712329" y="756393"/>
                  </a:lnTo>
                  <a:lnTo>
                    <a:pt x="0" y="756393"/>
                  </a:lnTo>
                  <a:lnTo>
                    <a:pt x="203200" y="3781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ED957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177800" y="38100"/>
              <a:ext cx="661529" cy="7182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47"/>
                </a:lnSpc>
              </a:pPr>
              <a:r>
                <a:rPr lang="en-US" b="true" sz="2497">
                  <a:solidFill>
                    <a:srgbClr val="000000"/>
                  </a:solidFill>
                  <a:latin typeface="Montserrat Semi-Bold"/>
                  <a:ea typeface="Montserrat Semi-Bold"/>
                  <a:cs typeface="Montserrat Semi-Bold"/>
                  <a:sym typeface="Montserrat Semi-Bold"/>
                </a:rPr>
                <a:t>Generate Results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3560494" y="2941474"/>
            <a:ext cx="3476148" cy="2871930"/>
            <a:chOff x="0" y="0"/>
            <a:chExt cx="915529" cy="756393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915529" cy="756393"/>
            </a:xfrm>
            <a:custGeom>
              <a:avLst/>
              <a:gdLst/>
              <a:ahLst/>
              <a:cxnLst/>
              <a:rect r="r" b="b" t="t" l="l"/>
              <a:pathLst>
                <a:path h="756393" w="915529">
                  <a:moveTo>
                    <a:pt x="0" y="0"/>
                  </a:moveTo>
                  <a:lnTo>
                    <a:pt x="712329" y="0"/>
                  </a:lnTo>
                  <a:lnTo>
                    <a:pt x="915529" y="378197"/>
                  </a:lnTo>
                  <a:lnTo>
                    <a:pt x="712329" y="756393"/>
                  </a:lnTo>
                  <a:lnTo>
                    <a:pt x="0" y="756393"/>
                  </a:lnTo>
                  <a:lnTo>
                    <a:pt x="203200" y="3781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26334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177800" y="38100"/>
              <a:ext cx="661529" cy="7182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47"/>
                </a:lnSpc>
              </a:pPr>
              <a:r>
                <a:rPr lang="en-US" b="true" sz="2497">
                  <a:solidFill>
                    <a:srgbClr val="000000"/>
                  </a:solidFill>
                  <a:latin typeface="Montserrat Semi-Bold"/>
                  <a:ea typeface="Montserrat Semi-Bold"/>
                  <a:cs typeface="Montserrat Semi-Bold"/>
                  <a:sym typeface="Montserrat Semi-Bold"/>
                </a:rPr>
                <a:t>Interprit Results and draw conclusions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46013" y="9442880"/>
            <a:ext cx="629070" cy="780971"/>
            <a:chOff x="0" y="0"/>
            <a:chExt cx="165681" cy="205688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65681" cy="205688"/>
            </a:xfrm>
            <a:custGeom>
              <a:avLst/>
              <a:gdLst/>
              <a:ahLst/>
              <a:cxnLst/>
              <a:rect r="r" b="b" t="t" l="l"/>
              <a:pathLst>
                <a:path h="205688" w="165681">
                  <a:moveTo>
                    <a:pt x="82841" y="0"/>
                  </a:moveTo>
                  <a:lnTo>
                    <a:pt x="82841" y="0"/>
                  </a:lnTo>
                  <a:cubicBezTo>
                    <a:pt x="128592" y="0"/>
                    <a:pt x="165681" y="37089"/>
                    <a:pt x="165681" y="82841"/>
                  </a:cubicBezTo>
                  <a:lnTo>
                    <a:pt x="165681" y="122847"/>
                  </a:lnTo>
                  <a:cubicBezTo>
                    <a:pt x="165681" y="144818"/>
                    <a:pt x="156953" y="165889"/>
                    <a:pt x="141418" y="181424"/>
                  </a:cubicBezTo>
                  <a:cubicBezTo>
                    <a:pt x="125882" y="196960"/>
                    <a:pt x="104811" y="205688"/>
                    <a:pt x="82841" y="205688"/>
                  </a:cubicBezTo>
                  <a:lnTo>
                    <a:pt x="82841" y="205688"/>
                  </a:lnTo>
                  <a:cubicBezTo>
                    <a:pt x="60870" y="205688"/>
                    <a:pt x="39799" y="196960"/>
                    <a:pt x="24263" y="181424"/>
                  </a:cubicBezTo>
                  <a:cubicBezTo>
                    <a:pt x="8728" y="165889"/>
                    <a:pt x="0" y="144818"/>
                    <a:pt x="0" y="122847"/>
                  </a:cubicBezTo>
                  <a:lnTo>
                    <a:pt x="0" y="82841"/>
                  </a:lnTo>
                  <a:cubicBezTo>
                    <a:pt x="0" y="60870"/>
                    <a:pt x="8728" y="39799"/>
                    <a:pt x="24263" y="24263"/>
                  </a:cubicBezTo>
                  <a:cubicBezTo>
                    <a:pt x="39799" y="8728"/>
                    <a:pt x="60870" y="0"/>
                    <a:pt x="82841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38100"/>
              <a:ext cx="165681" cy="1675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47"/>
                </a:lnSpc>
              </a:pPr>
              <a:r>
                <a:rPr lang="en-US" b="true" sz="2497">
                  <a:solidFill>
                    <a:srgbClr val="FFFFFF"/>
                  </a:solidFill>
                  <a:latin typeface="Montserrat Semi-Bold"/>
                  <a:ea typeface="Montserrat Semi-Bold"/>
                  <a:cs typeface="Montserrat Semi-Bold"/>
                  <a:sym typeface="Montserrat Semi-Bold"/>
                </a:rPr>
                <a:t>1</a:t>
              </a: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1028700" y="736991"/>
            <a:ext cx="9146110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39"/>
              </a:lnSpc>
            </a:pPr>
            <a:r>
              <a:rPr lang="en-US" b="true" sz="3999" spc="-7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Research Process</a:t>
            </a:r>
          </a:p>
        </p:txBody>
      </p:sp>
      <p:sp>
        <p:nvSpPr>
          <p:cNvPr name="TextBox 23" id="23"/>
          <p:cNvSpPr txBox="true"/>
          <p:nvPr/>
        </p:nvSpPr>
        <p:spPr>
          <a:xfrm rot="5400000">
            <a:off x="-1125046" y="2108026"/>
            <a:ext cx="3080379" cy="224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27"/>
              </a:lnSpc>
            </a:pPr>
            <a:r>
              <a:rPr lang="en-US" sz="1305" spc="372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DILSHARA HERATH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4133555" y="6234938"/>
            <a:ext cx="2936399" cy="1109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Helvetica 1"/>
                <a:ea typeface="Helvetica 1"/>
                <a:cs typeface="Helvetica 1"/>
                <a:sym typeface="Helvetica 1"/>
              </a:rPr>
              <a:t>Real Good </a:t>
            </a:r>
          </a:p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Helvetica 1"/>
                <a:ea typeface="Helvetica 1"/>
                <a:cs typeface="Helvetica 1"/>
                <a:sym typeface="Helvetica 1"/>
              </a:rPr>
              <a:t>Journal Papers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2176155" y="6342253"/>
            <a:ext cx="2558509" cy="2486897"/>
            <a:chOff x="0" y="0"/>
            <a:chExt cx="3411346" cy="3315863"/>
          </a:xfrm>
        </p:grpSpPr>
        <p:sp>
          <p:nvSpPr>
            <p:cNvPr name="Freeform 26" id="26"/>
            <p:cNvSpPr/>
            <p:nvPr/>
          </p:nvSpPr>
          <p:spPr>
            <a:xfrm flipH="true" flipV="false" rot="0">
              <a:off x="542184" y="1390227"/>
              <a:ext cx="2869162" cy="893027"/>
            </a:xfrm>
            <a:custGeom>
              <a:avLst/>
              <a:gdLst/>
              <a:ahLst/>
              <a:cxnLst/>
              <a:rect r="r" b="b" t="t" l="l"/>
              <a:pathLst>
                <a:path h="893027" w="2869162">
                  <a:moveTo>
                    <a:pt x="2869162" y="0"/>
                  </a:moveTo>
                  <a:lnTo>
                    <a:pt x="0" y="0"/>
                  </a:lnTo>
                  <a:lnTo>
                    <a:pt x="0" y="893026"/>
                  </a:lnTo>
                  <a:lnTo>
                    <a:pt x="2869162" y="893026"/>
                  </a:lnTo>
                  <a:lnTo>
                    <a:pt x="2869162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27" id="27"/>
            <p:cNvSpPr txBox="true"/>
            <p:nvPr/>
          </p:nvSpPr>
          <p:spPr>
            <a:xfrm rot="0">
              <a:off x="0" y="-66675"/>
              <a:ext cx="1084368" cy="70760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480"/>
                </a:lnSpc>
              </a:pPr>
              <a:r>
                <a:rPr lang="en-US" sz="3200">
                  <a:solidFill>
                    <a:srgbClr val="000000"/>
                  </a:solidFill>
                  <a:latin typeface="Helvetica 1"/>
                  <a:ea typeface="Helvetica 1"/>
                  <a:cs typeface="Helvetica 1"/>
                  <a:sym typeface="Helvetica 1"/>
                </a:rPr>
                <a:t>Idea</a:t>
              </a:r>
            </a:p>
          </p:txBody>
        </p:sp>
        <p:sp>
          <p:nvSpPr>
            <p:cNvPr name="TextBox 28" id="28"/>
            <p:cNvSpPr txBox="true"/>
            <p:nvPr/>
          </p:nvSpPr>
          <p:spPr>
            <a:xfrm rot="0">
              <a:off x="98418" y="2608261"/>
              <a:ext cx="2771563" cy="70760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48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000000"/>
                  </a:solidFill>
                  <a:latin typeface="Helvetica 2"/>
                  <a:ea typeface="Helvetica 2"/>
                  <a:cs typeface="Helvetica 2"/>
                  <a:sym typeface="Helvetica 2"/>
                </a:rPr>
                <a:t>Refine Idea</a:t>
              </a: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6120931" y="6342253"/>
            <a:ext cx="4469375" cy="2486897"/>
            <a:chOff x="0" y="0"/>
            <a:chExt cx="5959167" cy="3315863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278745" y="1390227"/>
              <a:ext cx="2869162" cy="893027"/>
            </a:xfrm>
            <a:custGeom>
              <a:avLst/>
              <a:gdLst/>
              <a:ahLst/>
              <a:cxnLst/>
              <a:rect r="r" b="b" t="t" l="l"/>
              <a:pathLst>
                <a:path h="893027" w="2869162">
                  <a:moveTo>
                    <a:pt x="0" y="0"/>
                  </a:moveTo>
                  <a:lnTo>
                    <a:pt x="2869162" y="0"/>
                  </a:lnTo>
                  <a:lnTo>
                    <a:pt x="2869162" y="893026"/>
                  </a:lnTo>
                  <a:lnTo>
                    <a:pt x="0" y="89302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31" id="31"/>
            <p:cNvSpPr txBox="true"/>
            <p:nvPr/>
          </p:nvSpPr>
          <p:spPr>
            <a:xfrm rot="0">
              <a:off x="1893897" y="-66675"/>
              <a:ext cx="4065270" cy="145690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480"/>
                </a:lnSpc>
              </a:pPr>
              <a:r>
                <a:rPr lang="en-US" sz="3200">
                  <a:solidFill>
                    <a:srgbClr val="000000"/>
                  </a:solidFill>
                  <a:latin typeface="Helvetica 1"/>
                  <a:ea typeface="Helvetica 1"/>
                  <a:cs typeface="Helvetica 1"/>
                  <a:sym typeface="Helvetica 1"/>
                </a:rPr>
                <a:t>Select different </a:t>
              </a:r>
            </a:p>
            <a:p>
              <a:pPr algn="ctr">
                <a:lnSpc>
                  <a:spcPts val="4480"/>
                </a:lnSpc>
              </a:pPr>
              <a:r>
                <a:rPr lang="en-US" sz="3200">
                  <a:solidFill>
                    <a:srgbClr val="000000"/>
                  </a:solidFill>
                  <a:latin typeface="Helvetica 1"/>
                  <a:ea typeface="Helvetica 1"/>
                  <a:cs typeface="Helvetica 1"/>
                  <a:sym typeface="Helvetica 1"/>
                </a:rPr>
                <a:t>Tools/Methods</a:t>
              </a:r>
            </a:p>
          </p:txBody>
        </p:sp>
        <p:sp>
          <p:nvSpPr>
            <p:cNvPr name="TextBox 32" id="32"/>
            <p:cNvSpPr txBox="true"/>
            <p:nvPr/>
          </p:nvSpPr>
          <p:spPr>
            <a:xfrm rot="0">
              <a:off x="0" y="2608261"/>
              <a:ext cx="3524250" cy="70760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48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000000"/>
                  </a:solidFill>
                  <a:latin typeface="Helvetica 2"/>
                  <a:ea typeface="Helvetica 2"/>
                  <a:cs typeface="Helvetica 2"/>
                  <a:sym typeface="Helvetica 2"/>
                </a:rPr>
                <a:t>Refine Method</a:t>
              </a:r>
            </a:p>
          </p:txBody>
        </p:sp>
      </p:grpSp>
    </p:spTree>
  </p:cSld>
  <p:clrMapOvr>
    <a:masterClrMapping/>
  </p:clrMapOvr>
</p:sld>
</file>

<file path=ppt/slides/slide3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H="true" flipV="true">
            <a:off x="738188" y="679841"/>
            <a:ext cx="0" cy="9607159"/>
          </a:xfrm>
          <a:prstGeom prst="line">
            <a:avLst/>
          </a:prstGeom>
          <a:ln cap="flat" w="9525">
            <a:solidFill>
              <a:srgbClr val="000000">
                <a:alpha val="56863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8325327" y="7873132"/>
            <a:ext cx="10727827" cy="10727827"/>
          </a:xfrm>
          <a:custGeom>
            <a:avLst/>
            <a:gdLst/>
            <a:ahLst/>
            <a:cxnLst/>
            <a:rect r="r" b="b" t="t" l="l"/>
            <a:pathLst>
              <a:path h="10727827" w="10727827">
                <a:moveTo>
                  <a:pt x="0" y="0"/>
                </a:moveTo>
                <a:lnTo>
                  <a:pt x="10727827" y="0"/>
                </a:lnTo>
                <a:lnTo>
                  <a:pt x="10727827" y="10727827"/>
                </a:lnTo>
                <a:lnTo>
                  <a:pt x="0" y="107278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2261035" y="2374692"/>
            <a:ext cx="13765929" cy="6745305"/>
          </a:xfrm>
          <a:custGeom>
            <a:avLst/>
            <a:gdLst/>
            <a:ahLst/>
            <a:cxnLst/>
            <a:rect r="r" b="b" t="t" l="l"/>
            <a:pathLst>
              <a:path h="6745305" w="13765929">
                <a:moveTo>
                  <a:pt x="0" y="0"/>
                </a:moveTo>
                <a:lnTo>
                  <a:pt x="13765930" y="0"/>
                </a:lnTo>
                <a:lnTo>
                  <a:pt x="13765930" y="6745305"/>
                </a:lnTo>
                <a:lnTo>
                  <a:pt x="0" y="674530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736991"/>
            <a:ext cx="9146110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39"/>
              </a:lnSpc>
            </a:pPr>
            <a:r>
              <a:rPr lang="en-US" b="true" sz="3999" spc="-7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Prompt Engineering</a:t>
            </a:r>
          </a:p>
        </p:txBody>
      </p:sp>
      <p:sp>
        <p:nvSpPr>
          <p:cNvPr name="TextBox 6" id="6"/>
          <p:cNvSpPr txBox="true"/>
          <p:nvPr/>
        </p:nvSpPr>
        <p:spPr>
          <a:xfrm rot="5400000">
            <a:off x="-1125046" y="2108026"/>
            <a:ext cx="3080379" cy="224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27"/>
              </a:lnSpc>
            </a:pPr>
            <a:r>
              <a:rPr lang="en-US" sz="1305" spc="372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DILSHARA HERATH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H="true" flipV="true">
            <a:off x="738188" y="679841"/>
            <a:ext cx="0" cy="9607159"/>
          </a:xfrm>
          <a:prstGeom prst="line">
            <a:avLst/>
          </a:prstGeom>
          <a:ln cap="flat" w="9525">
            <a:solidFill>
              <a:srgbClr val="000000">
                <a:alpha val="56863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8325327" y="7873132"/>
            <a:ext cx="10727827" cy="10727827"/>
          </a:xfrm>
          <a:custGeom>
            <a:avLst/>
            <a:gdLst/>
            <a:ahLst/>
            <a:cxnLst/>
            <a:rect r="r" b="b" t="t" l="l"/>
            <a:pathLst>
              <a:path h="10727827" w="10727827">
                <a:moveTo>
                  <a:pt x="0" y="0"/>
                </a:moveTo>
                <a:lnTo>
                  <a:pt x="10727827" y="0"/>
                </a:lnTo>
                <a:lnTo>
                  <a:pt x="10727827" y="10727827"/>
                </a:lnTo>
                <a:lnTo>
                  <a:pt x="0" y="107278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4" id="4"/>
          <p:cNvSpPr txBox="true"/>
          <p:nvPr/>
        </p:nvSpPr>
        <p:spPr>
          <a:xfrm rot="0">
            <a:off x="1028700" y="1578259"/>
            <a:ext cx="16230600" cy="5737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Why should we consider using Al in research?</a:t>
            </a:r>
          </a:p>
          <a:p>
            <a:pPr algn="l">
              <a:lnSpc>
                <a:spcPts val="3499"/>
              </a:lnSpc>
            </a:pPr>
          </a:p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1. </a:t>
            </a:r>
            <a:r>
              <a:rPr lang="en-US" sz="2499" b="true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Efficiency</a:t>
            </a:r>
            <a:r>
              <a:rPr lang="en-US" sz="24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: Quick Data Processing </a:t>
            </a:r>
          </a:p>
          <a:p>
            <a:pPr algn="l">
              <a:lnSpc>
                <a:spcPts val="3749"/>
              </a:lnSpc>
            </a:pPr>
            <a:r>
              <a:rPr lang="en-US" sz="24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Example: In genomic research, Al can rapidly analyze large datasets of DNA sequences to identify genetic markers associated with diseases like cancer. </a:t>
            </a:r>
          </a:p>
          <a:p>
            <a:pPr algn="l">
              <a:lnSpc>
                <a:spcPts val="3499"/>
              </a:lnSpc>
            </a:pPr>
          </a:p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2. </a:t>
            </a:r>
            <a:r>
              <a:rPr lang="en-US" sz="2499" b="true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Pattern Recognition</a:t>
            </a:r>
            <a:r>
              <a:rPr lang="en-US" sz="24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: Uncovering Hidden Trends </a:t>
            </a:r>
          </a:p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Example: Al models are used in climate science to analyze historical weather data and identify patterns predicting extreme events like hurricanes, aiding disaster preparedness. </a:t>
            </a:r>
          </a:p>
          <a:p>
            <a:pPr algn="l">
              <a:lnSpc>
                <a:spcPts val="3499"/>
              </a:lnSpc>
            </a:pPr>
          </a:p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3. </a:t>
            </a:r>
            <a:r>
              <a:rPr lang="en-US" sz="2499" b="true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Automation</a:t>
            </a:r>
            <a:r>
              <a:rPr lang="en-US" sz="24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: Freeing Researchers from Tedious Tasks </a:t>
            </a:r>
          </a:p>
          <a:p>
            <a:pPr algn="l" marL="0" indent="0" lvl="0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Example: Al can automate the analysis of satellite imagery for environmental studies, such as tracking deforestation or monitoring wildlife populations.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4510633" y="-204753"/>
            <a:ext cx="3964974" cy="3964974"/>
          </a:xfrm>
          <a:custGeom>
            <a:avLst/>
            <a:gdLst/>
            <a:ahLst/>
            <a:cxnLst/>
            <a:rect r="r" b="b" t="t" l="l"/>
            <a:pathLst>
              <a:path h="3964974" w="3964974">
                <a:moveTo>
                  <a:pt x="0" y="0"/>
                </a:moveTo>
                <a:lnTo>
                  <a:pt x="3964974" y="0"/>
                </a:lnTo>
                <a:lnTo>
                  <a:pt x="3964974" y="3964973"/>
                </a:lnTo>
                <a:lnTo>
                  <a:pt x="0" y="396497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736991"/>
            <a:ext cx="9146110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39"/>
              </a:lnSpc>
            </a:pPr>
            <a:r>
              <a:rPr lang="en-US" b="true" sz="3999" spc="-7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Should we use AI for Research?</a:t>
            </a:r>
          </a:p>
        </p:txBody>
      </p:sp>
      <p:sp>
        <p:nvSpPr>
          <p:cNvPr name="TextBox 7" id="7"/>
          <p:cNvSpPr txBox="true"/>
          <p:nvPr/>
        </p:nvSpPr>
        <p:spPr>
          <a:xfrm rot="5400000">
            <a:off x="-1125046" y="2108026"/>
            <a:ext cx="3080379" cy="224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27"/>
              </a:lnSpc>
            </a:pPr>
            <a:r>
              <a:rPr lang="en-US" sz="1305" spc="372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DILSHARA HERATH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46013" y="9442880"/>
            <a:ext cx="629070" cy="780971"/>
            <a:chOff x="0" y="0"/>
            <a:chExt cx="165681" cy="20568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65681" cy="205688"/>
            </a:xfrm>
            <a:custGeom>
              <a:avLst/>
              <a:gdLst/>
              <a:ahLst/>
              <a:cxnLst/>
              <a:rect r="r" b="b" t="t" l="l"/>
              <a:pathLst>
                <a:path h="205688" w="165681">
                  <a:moveTo>
                    <a:pt x="82841" y="0"/>
                  </a:moveTo>
                  <a:lnTo>
                    <a:pt x="82841" y="0"/>
                  </a:lnTo>
                  <a:cubicBezTo>
                    <a:pt x="128592" y="0"/>
                    <a:pt x="165681" y="37089"/>
                    <a:pt x="165681" y="82841"/>
                  </a:cubicBezTo>
                  <a:lnTo>
                    <a:pt x="165681" y="122847"/>
                  </a:lnTo>
                  <a:cubicBezTo>
                    <a:pt x="165681" y="144818"/>
                    <a:pt x="156953" y="165889"/>
                    <a:pt x="141418" y="181424"/>
                  </a:cubicBezTo>
                  <a:cubicBezTo>
                    <a:pt x="125882" y="196960"/>
                    <a:pt x="104811" y="205688"/>
                    <a:pt x="82841" y="205688"/>
                  </a:cubicBezTo>
                  <a:lnTo>
                    <a:pt x="82841" y="205688"/>
                  </a:lnTo>
                  <a:cubicBezTo>
                    <a:pt x="60870" y="205688"/>
                    <a:pt x="39799" y="196960"/>
                    <a:pt x="24263" y="181424"/>
                  </a:cubicBezTo>
                  <a:cubicBezTo>
                    <a:pt x="8728" y="165889"/>
                    <a:pt x="0" y="144818"/>
                    <a:pt x="0" y="122847"/>
                  </a:cubicBezTo>
                  <a:lnTo>
                    <a:pt x="0" y="82841"/>
                  </a:lnTo>
                  <a:cubicBezTo>
                    <a:pt x="0" y="60870"/>
                    <a:pt x="8728" y="39799"/>
                    <a:pt x="24263" y="24263"/>
                  </a:cubicBezTo>
                  <a:cubicBezTo>
                    <a:pt x="39799" y="8728"/>
                    <a:pt x="60870" y="0"/>
                    <a:pt x="82841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38100"/>
              <a:ext cx="165681" cy="1675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47"/>
                </a:lnSpc>
              </a:pPr>
              <a:r>
                <a:rPr lang="en-US" b="true" sz="2497">
                  <a:solidFill>
                    <a:srgbClr val="FFFFFF"/>
                  </a:solidFill>
                  <a:latin typeface="Montserrat Semi-Bold"/>
                  <a:ea typeface="Montserrat Semi-Bold"/>
                  <a:cs typeface="Montserrat Semi-Bold"/>
                  <a:sym typeface="Montserrat Semi-Bold"/>
                </a:rPr>
                <a:t>2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H="true" flipV="true">
            <a:off x="738188" y="679841"/>
            <a:ext cx="0" cy="9607159"/>
          </a:xfrm>
          <a:prstGeom prst="line">
            <a:avLst/>
          </a:prstGeom>
          <a:ln cap="flat" w="9525">
            <a:solidFill>
              <a:srgbClr val="000000">
                <a:alpha val="56863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8325327" y="7873132"/>
            <a:ext cx="10727827" cy="10727827"/>
          </a:xfrm>
          <a:custGeom>
            <a:avLst/>
            <a:gdLst/>
            <a:ahLst/>
            <a:cxnLst/>
            <a:rect r="r" b="b" t="t" l="l"/>
            <a:pathLst>
              <a:path h="10727827" w="10727827">
                <a:moveTo>
                  <a:pt x="0" y="0"/>
                </a:moveTo>
                <a:lnTo>
                  <a:pt x="10727827" y="0"/>
                </a:lnTo>
                <a:lnTo>
                  <a:pt x="10727827" y="10727827"/>
                </a:lnTo>
                <a:lnTo>
                  <a:pt x="0" y="107278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4" id="4"/>
          <p:cNvSpPr txBox="true"/>
          <p:nvPr/>
        </p:nvSpPr>
        <p:spPr>
          <a:xfrm rot="0">
            <a:off x="1028700" y="736991"/>
            <a:ext cx="9146110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39"/>
              </a:lnSpc>
            </a:pPr>
            <a:r>
              <a:rPr lang="en-US" b="true" sz="3999" spc="-7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Should we use AI for Research?</a:t>
            </a:r>
          </a:p>
        </p:txBody>
      </p:sp>
      <p:sp>
        <p:nvSpPr>
          <p:cNvPr name="TextBox 5" id="5"/>
          <p:cNvSpPr txBox="true"/>
          <p:nvPr/>
        </p:nvSpPr>
        <p:spPr>
          <a:xfrm rot="5400000">
            <a:off x="-1125046" y="2108026"/>
            <a:ext cx="3080379" cy="224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27"/>
              </a:lnSpc>
            </a:pPr>
            <a:r>
              <a:rPr lang="en-US" sz="1305" spc="372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DILSHARA HERATH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1549684"/>
            <a:ext cx="16230600" cy="4648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49"/>
              </a:lnSpc>
            </a:pPr>
            <a:r>
              <a:rPr lang="en-US" sz="24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Why should we consider using Al in research? </a:t>
            </a:r>
          </a:p>
          <a:p>
            <a:pPr algn="l">
              <a:lnSpc>
                <a:spcPts val="3749"/>
              </a:lnSpc>
            </a:pPr>
          </a:p>
          <a:p>
            <a:pPr algn="l">
              <a:lnSpc>
                <a:spcPts val="3749"/>
              </a:lnSpc>
            </a:pPr>
            <a:r>
              <a:rPr lang="en-US" sz="24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4. </a:t>
            </a:r>
            <a:r>
              <a:rPr lang="en-US" sz="2499" b="true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New Insights</a:t>
            </a:r>
            <a:r>
              <a:rPr lang="en-US" sz="24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: Generating Novel Hypotheses </a:t>
            </a:r>
          </a:p>
          <a:p>
            <a:pPr algn="l">
              <a:lnSpc>
                <a:spcPts val="3749"/>
              </a:lnSpc>
            </a:pPr>
            <a:r>
              <a:rPr lang="en-US" sz="24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Example: Al in drug discovery can suggest unconventional combinations of compounds that might lead to effective treatments for diseases previously considered untreatable. </a:t>
            </a:r>
          </a:p>
          <a:p>
            <a:pPr algn="l">
              <a:lnSpc>
                <a:spcPts val="3749"/>
              </a:lnSpc>
            </a:pPr>
          </a:p>
          <a:p>
            <a:pPr algn="l">
              <a:lnSpc>
                <a:spcPts val="3749"/>
              </a:lnSpc>
            </a:pPr>
            <a:r>
              <a:rPr lang="en-US" sz="24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5. </a:t>
            </a:r>
            <a:r>
              <a:rPr lang="en-US" sz="2499" b="true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Interdisciplinary Collaboration</a:t>
            </a:r>
            <a:r>
              <a:rPr lang="en-US" sz="24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: Merging Diverse Data Sources </a:t>
            </a:r>
          </a:p>
          <a:p>
            <a:pPr algn="l" marL="0" indent="0" lvl="0">
              <a:lnSpc>
                <a:spcPts val="3749"/>
              </a:lnSpc>
            </a:pPr>
            <a:r>
              <a:rPr lang="en-US" sz="24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Example: In social science, Al can combine data from surveys, social media, and economic indicators to better understand societal trends, such as unemployment patterns during global crises.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4510633" y="-204753"/>
            <a:ext cx="3964974" cy="3964974"/>
          </a:xfrm>
          <a:custGeom>
            <a:avLst/>
            <a:gdLst/>
            <a:ahLst/>
            <a:cxnLst/>
            <a:rect r="r" b="b" t="t" l="l"/>
            <a:pathLst>
              <a:path h="3964974" w="3964974">
                <a:moveTo>
                  <a:pt x="0" y="0"/>
                </a:moveTo>
                <a:lnTo>
                  <a:pt x="3964974" y="0"/>
                </a:lnTo>
                <a:lnTo>
                  <a:pt x="3964974" y="3964973"/>
                </a:lnTo>
                <a:lnTo>
                  <a:pt x="0" y="396497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46013" y="9442880"/>
            <a:ext cx="629070" cy="780971"/>
            <a:chOff x="0" y="0"/>
            <a:chExt cx="165681" cy="20568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65681" cy="205688"/>
            </a:xfrm>
            <a:custGeom>
              <a:avLst/>
              <a:gdLst/>
              <a:ahLst/>
              <a:cxnLst/>
              <a:rect r="r" b="b" t="t" l="l"/>
              <a:pathLst>
                <a:path h="205688" w="165681">
                  <a:moveTo>
                    <a:pt x="82841" y="0"/>
                  </a:moveTo>
                  <a:lnTo>
                    <a:pt x="82841" y="0"/>
                  </a:lnTo>
                  <a:cubicBezTo>
                    <a:pt x="128592" y="0"/>
                    <a:pt x="165681" y="37089"/>
                    <a:pt x="165681" y="82841"/>
                  </a:cubicBezTo>
                  <a:lnTo>
                    <a:pt x="165681" y="122847"/>
                  </a:lnTo>
                  <a:cubicBezTo>
                    <a:pt x="165681" y="144818"/>
                    <a:pt x="156953" y="165889"/>
                    <a:pt x="141418" y="181424"/>
                  </a:cubicBezTo>
                  <a:cubicBezTo>
                    <a:pt x="125882" y="196960"/>
                    <a:pt x="104811" y="205688"/>
                    <a:pt x="82841" y="205688"/>
                  </a:cubicBezTo>
                  <a:lnTo>
                    <a:pt x="82841" y="205688"/>
                  </a:lnTo>
                  <a:cubicBezTo>
                    <a:pt x="60870" y="205688"/>
                    <a:pt x="39799" y="196960"/>
                    <a:pt x="24263" y="181424"/>
                  </a:cubicBezTo>
                  <a:cubicBezTo>
                    <a:pt x="8728" y="165889"/>
                    <a:pt x="0" y="144818"/>
                    <a:pt x="0" y="122847"/>
                  </a:cubicBezTo>
                  <a:lnTo>
                    <a:pt x="0" y="82841"/>
                  </a:lnTo>
                  <a:cubicBezTo>
                    <a:pt x="0" y="60870"/>
                    <a:pt x="8728" y="39799"/>
                    <a:pt x="24263" y="24263"/>
                  </a:cubicBezTo>
                  <a:cubicBezTo>
                    <a:pt x="39799" y="8728"/>
                    <a:pt x="60870" y="0"/>
                    <a:pt x="82841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38100"/>
              <a:ext cx="165681" cy="1675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47"/>
                </a:lnSpc>
              </a:pPr>
              <a:r>
                <a:rPr lang="en-US" b="true" sz="2497">
                  <a:solidFill>
                    <a:srgbClr val="FFFFFF"/>
                  </a:solidFill>
                  <a:latin typeface="Montserrat Semi-Bold"/>
                  <a:ea typeface="Montserrat Semi-Bold"/>
                  <a:cs typeface="Montserrat Semi-Bold"/>
                  <a:sym typeface="Montserrat Semi-Bold"/>
                </a:rPr>
                <a:t>3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H="true" flipV="true">
            <a:off x="738188" y="679841"/>
            <a:ext cx="0" cy="9607159"/>
          </a:xfrm>
          <a:prstGeom prst="line">
            <a:avLst/>
          </a:prstGeom>
          <a:ln cap="flat" w="9525">
            <a:solidFill>
              <a:srgbClr val="000000">
                <a:alpha val="56863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8325327" y="7873132"/>
            <a:ext cx="10727827" cy="10727827"/>
          </a:xfrm>
          <a:custGeom>
            <a:avLst/>
            <a:gdLst/>
            <a:ahLst/>
            <a:cxnLst/>
            <a:rect r="r" b="b" t="t" l="l"/>
            <a:pathLst>
              <a:path h="10727827" w="10727827">
                <a:moveTo>
                  <a:pt x="0" y="0"/>
                </a:moveTo>
                <a:lnTo>
                  <a:pt x="10727827" y="0"/>
                </a:lnTo>
                <a:lnTo>
                  <a:pt x="10727827" y="10727827"/>
                </a:lnTo>
                <a:lnTo>
                  <a:pt x="0" y="107278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4" id="4"/>
          <p:cNvSpPr txBox="true"/>
          <p:nvPr/>
        </p:nvSpPr>
        <p:spPr>
          <a:xfrm rot="0">
            <a:off x="1028700" y="1549684"/>
            <a:ext cx="16230600" cy="5114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49"/>
              </a:lnSpc>
            </a:pPr>
            <a:r>
              <a:rPr lang="en-US" sz="24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1.</a:t>
            </a:r>
            <a:r>
              <a:rPr lang="en-US" sz="24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 </a:t>
            </a:r>
            <a:r>
              <a:rPr lang="en-US" sz="2499" b="true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Bias</a:t>
            </a:r>
            <a:r>
              <a:rPr lang="en-US" sz="24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: Risk of Skewed Results </a:t>
            </a:r>
          </a:p>
          <a:p>
            <a:pPr algn="l">
              <a:lnSpc>
                <a:spcPts val="3749"/>
              </a:lnSpc>
            </a:pPr>
            <a:r>
              <a:rPr lang="en-US" sz="24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Example: An Al trained on historical hiring data could perpetuate gender or racial bias if the data reflects past discriminatory practices, impacting studies on workplace diversity. </a:t>
            </a:r>
          </a:p>
          <a:p>
            <a:pPr algn="l">
              <a:lnSpc>
                <a:spcPts val="3749"/>
              </a:lnSpc>
            </a:pPr>
          </a:p>
          <a:p>
            <a:pPr algn="l">
              <a:lnSpc>
                <a:spcPts val="3749"/>
              </a:lnSpc>
            </a:pPr>
            <a:r>
              <a:rPr lang="en-US" sz="24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2. </a:t>
            </a:r>
            <a:r>
              <a:rPr lang="en-US" sz="2499" b="true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Ethics</a:t>
            </a:r>
            <a:r>
              <a:rPr lang="en-US" sz="24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: Privacy and Sensitivity Concerns </a:t>
            </a:r>
          </a:p>
          <a:p>
            <a:pPr algn="l">
              <a:lnSpc>
                <a:spcPts val="3749"/>
              </a:lnSpc>
            </a:pPr>
            <a:r>
              <a:rPr lang="en-US" sz="24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Example: Using Al to analyze health data without proper anonymization could inadvertently reveal private information, violating patient confidentiality. </a:t>
            </a:r>
          </a:p>
          <a:p>
            <a:pPr algn="l">
              <a:lnSpc>
                <a:spcPts val="3749"/>
              </a:lnSpc>
            </a:pPr>
          </a:p>
          <a:p>
            <a:pPr algn="l">
              <a:lnSpc>
                <a:spcPts val="3749"/>
              </a:lnSpc>
            </a:pPr>
            <a:r>
              <a:rPr lang="en-US" sz="24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3. </a:t>
            </a:r>
            <a:r>
              <a:rPr lang="en-US" sz="2499" b="true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Dependence</a:t>
            </a:r>
            <a:r>
              <a:rPr lang="en-US" sz="24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: Reduced Critical Human Oversight </a:t>
            </a:r>
          </a:p>
          <a:p>
            <a:pPr algn="l" marL="0" indent="0" lvl="0">
              <a:lnSpc>
                <a:spcPts val="3749"/>
              </a:lnSpc>
            </a:pPr>
            <a:r>
              <a:rPr lang="en-US" sz="24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Example: In medical diagnostics, over-reliance on Al predictions without a doctor's evaluation could lead to misdiagnoses, especially if the Al encounters cases outside its training data.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5498141" y="89903"/>
            <a:ext cx="2913313" cy="2388917"/>
          </a:xfrm>
          <a:custGeom>
            <a:avLst/>
            <a:gdLst/>
            <a:ahLst/>
            <a:cxnLst/>
            <a:rect r="r" b="b" t="t" l="l"/>
            <a:pathLst>
              <a:path h="2388917" w="2913313">
                <a:moveTo>
                  <a:pt x="0" y="0"/>
                </a:moveTo>
                <a:lnTo>
                  <a:pt x="2913314" y="0"/>
                </a:lnTo>
                <a:lnTo>
                  <a:pt x="2913314" y="2388917"/>
                </a:lnTo>
                <a:lnTo>
                  <a:pt x="0" y="238891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736991"/>
            <a:ext cx="9146110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39"/>
              </a:lnSpc>
            </a:pPr>
            <a:r>
              <a:rPr lang="en-US" b="true" sz="3999" spc="-7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Concerns</a:t>
            </a:r>
          </a:p>
        </p:txBody>
      </p:sp>
      <p:sp>
        <p:nvSpPr>
          <p:cNvPr name="TextBox 7" id="7"/>
          <p:cNvSpPr txBox="true"/>
          <p:nvPr/>
        </p:nvSpPr>
        <p:spPr>
          <a:xfrm rot="5400000">
            <a:off x="-1125046" y="2108026"/>
            <a:ext cx="3080379" cy="224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27"/>
              </a:lnSpc>
            </a:pPr>
            <a:r>
              <a:rPr lang="en-US" sz="1305" spc="372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DILSHARA HERATH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46013" y="9442880"/>
            <a:ext cx="629070" cy="780971"/>
            <a:chOff x="0" y="0"/>
            <a:chExt cx="165681" cy="20568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65681" cy="205688"/>
            </a:xfrm>
            <a:custGeom>
              <a:avLst/>
              <a:gdLst/>
              <a:ahLst/>
              <a:cxnLst/>
              <a:rect r="r" b="b" t="t" l="l"/>
              <a:pathLst>
                <a:path h="205688" w="165681">
                  <a:moveTo>
                    <a:pt x="82841" y="0"/>
                  </a:moveTo>
                  <a:lnTo>
                    <a:pt x="82841" y="0"/>
                  </a:lnTo>
                  <a:cubicBezTo>
                    <a:pt x="128592" y="0"/>
                    <a:pt x="165681" y="37089"/>
                    <a:pt x="165681" y="82841"/>
                  </a:cubicBezTo>
                  <a:lnTo>
                    <a:pt x="165681" y="122847"/>
                  </a:lnTo>
                  <a:cubicBezTo>
                    <a:pt x="165681" y="144818"/>
                    <a:pt x="156953" y="165889"/>
                    <a:pt x="141418" y="181424"/>
                  </a:cubicBezTo>
                  <a:cubicBezTo>
                    <a:pt x="125882" y="196960"/>
                    <a:pt x="104811" y="205688"/>
                    <a:pt x="82841" y="205688"/>
                  </a:cubicBezTo>
                  <a:lnTo>
                    <a:pt x="82841" y="205688"/>
                  </a:lnTo>
                  <a:cubicBezTo>
                    <a:pt x="60870" y="205688"/>
                    <a:pt x="39799" y="196960"/>
                    <a:pt x="24263" y="181424"/>
                  </a:cubicBezTo>
                  <a:cubicBezTo>
                    <a:pt x="8728" y="165889"/>
                    <a:pt x="0" y="144818"/>
                    <a:pt x="0" y="122847"/>
                  </a:cubicBezTo>
                  <a:lnTo>
                    <a:pt x="0" y="82841"/>
                  </a:lnTo>
                  <a:cubicBezTo>
                    <a:pt x="0" y="60870"/>
                    <a:pt x="8728" y="39799"/>
                    <a:pt x="24263" y="24263"/>
                  </a:cubicBezTo>
                  <a:cubicBezTo>
                    <a:pt x="39799" y="8728"/>
                    <a:pt x="60870" y="0"/>
                    <a:pt x="82841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38100"/>
              <a:ext cx="165681" cy="1675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47"/>
                </a:lnSpc>
              </a:pPr>
              <a:r>
                <a:rPr lang="en-US" b="true" sz="2497">
                  <a:solidFill>
                    <a:srgbClr val="FFFFFF"/>
                  </a:solidFill>
                  <a:latin typeface="Montserrat Semi-Bold"/>
                  <a:ea typeface="Montserrat Semi-Bold"/>
                  <a:cs typeface="Montserrat Semi-Bold"/>
                  <a:sym typeface="Montserrat Semi-Bold"/>
                </a:rPr>
                <a:t>1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H="true" flipV="true">
            <a:off x="738188" y="679841"/>
            <a:ext cx="0" cy="9607159"/>
          </a:xfrm>
          <a:prstGeom prst="line">
            <a:avLst/>
          </a:prstGeom>
          <a:ln cap="flat" w="9525">
            <a:solidFill>
              <a:srgbClr val="000000">
                <a:alpha val="56863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8325327" y="7873132"/>
            <a:ext cx="10727827" cy="10727827"/>
          </a:xfrm>
          <a:custGeom>
            <a:avLst/>
            <a:gdLst/>
            <a:ahLst/>
            <a:cxnLst/>
            <a:rect r="r" b="b" t="t" l="l"/>
            <a:pathLst>
              <a:path h="10727827" w="10727827">
                <a:moveTo>
                  <a:pt x="0" y="0"/>
                </a:moveTo>
                <a:lnTo>
                  <a:pt x="10727827" y="0"/>
                </a:lnTo>
                <a:lnTo>
                  <a:pt x="10727827" y="10727827"/>
                </a:lnTo>
                <a:lnTo>
                  <a:pt x="0" y="107278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3493371" y="1954097"/>
            <a:ext cx="11301259" cy="5919034"/>
          </a:xfrm>
          <a:custGeom>
            <a:avLst/>
            <a:gdLst/>
            <a:ahLst/>
            <a:cxnLst/>
            <a:rect r="r" b="b" t="t" l="l"/>
            <a:pathLst>
              <a:path h="5919034" w="11301259">
                <a:moveTo>
                  <a:pt x="0" y="0"/>
                </a:moveTo>
                <a:lnTo>
                  <a:pt x="11301258" y="0"/>
                </a:lnTo>
                <a:lnTo>
                  <a:pt x="11301258" y="5919035"/>
                </a:lnTo>
                <a:lnTo>
                  <a:pt x="0" y="591903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736991"/>
            <a:ext cx="9146110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39"/>
              </a:lnSpc>
            </a:pPr>
            <a:r>
              <a:rPr lang="en-US" b="true" sz="3999" spc="-7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Tips to be a Good Researcher</a:t>
            </a:r>
          </a:p>
        </p:txBody>
      </p:sp>
      <p:sp>
        <p:nvSpPr>
          <p:cNvPr name="TextBox 6" id="6"/>
          <p:cNvSpPr txBox="true"/>
          <p:nvPr/>
        </p:nvSpPr>
        <p:spPr>
          <a:xfrm rot="5400000">
            <a:off x="-1125046" y="2108026"/>
            <a:ext cx="3080379" cy="224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27"/>
              </a:lnSpc>
            </a:pPr>
            <a:r>
              <a:rPr lang="en-US" sz="1305" spc="372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DILSHARA HERATH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172847" y="8128858"/>
            <a:ext cx="1942306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000000"/>
                </a:solidFill>
                <a:latin typeface="Helvetica 1"/>
                <a:ea typeface="Helvetica 1"/>
                <a:cs typeface="Helvetica 1"/>
                <a:sym typeface="Helvetica 1"/>
              </a:rPr>
              <a:t>Be timely!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46013" y="9442880"/>
            <a:ext cx="629070" cy="780971"/>
            <a:chOff x="0" y="0"/>
            <a:chExt cx="165681" cy="20568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65681" cy="205688"/>
            </a:xfrm>
            <a:custGeom>
              <a:avLst/>
              <a:gdLst/>
              <a:ahLst/>
              <a:cxnLst/>
              <a:rect r="r" b="b" t="t" l="l"/>
              <a:pathLst>
                <a:path h="205688" w="165681">
                  <a:moveTo>
                    <a:pt x="82841" y="0"/>
                  </a:moveTo>
                  <a:lnTo>
                    <a:pt x="82841" y="0"/>
                  </a:lnTo>
                  <a:cubicBezTo>
                    <a:pt x="128592" y="0"/>
                    <a:pt x="165681" y="37089"/>
                    <a:pt x="165681" y="82841"/>
                  </a:cubicBezTo>
                  <a:lnTo>
                    <a:pt x="165681" y="122847"/>
                  </a:lnTo>
                  <a:cubicBezTo>
                    <a:pt x="165681" y="144818"/>
                    <a:pt x="156953" y="165889"/>
                    <a:pt x="141418" y="181424"/>
                  </a:cubicBezTo>
                  <a:cubicBezTo>
                    <a:pt x="125882" y="196960"/>
                    <a:pt x="104811" y="205688"/>
                    <a:pt x="82841" y="205688"/>
                  </a:cubicBezTo>
                  <a:lnTo>
                    <a:pt x="82841" y="205688"/>
                  </a:lnTo>
                  <a:cubicBezTo>
                    <a:pt x="60870" y="205688"/>
                    <a:pt x="39799" y="196960"/>
                    <a:pt x="24263" y="181424"/>
                  </a:cubicBezTo>
                  <a:cubicBezTo>
                    <a:pt x="8728" y="165889"/>
                    <a:pt x="0" y="144818"/>
                    <a:pt x="0" y="122847"/>
                  </a:cubicBezTo>
                  <a:lnTo>
                    <a:pt x="0" y="82841"/>
                  </a:lnTo>
                  <a:cubicBezTo>
                    <a:pt x="0" y="60870"/>
                    <a:pt x="8728" y="39799"/>
                    <a:pt x="24263" y="24263"/>
                  </a:cubicBezTo>
                  <a:cubicBezTo>
                    <a:pt x="39799" y="8728"/>
                    <a:pt x="60870" y="0"/>
                    <a:pt x="82841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38100"/>
              <a:ext cx="165681" cy="1675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47"/>
                </a:lnSpc>
              </a:pPr>
              <a:r>
                <a:rPr lang="en-US" b="true" sz="2497">
                  <a:solidFill>
                    <a:srgbClr val="FFFFFF"/>
                  </a:solidFill>
                  <a:latin typeface="Montserrat Semi-Bold"/>
                  <a:ea typeface="Montserrat Semi-Bold"/>
                  <a:cs typeface="Montserrat Semi-Bold"/>
                  <a:sym typeface="Montserrat Semi-Bold"/>
                </a:rPr>
                <a:t>1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H="true" flipV="true">
            <a:off x="738188" y="679841"/>
            <a:ext cx="0" cy="9607159"/>
          </a:xfrm>
          <a:prstGeom prst="line">
            <a:avLst/>
          </a:prstGeom>
          <a:ln cap="flat" w="9525">
            <a:solidFill>
              <a:srgbClr val="000000">
                <a:alpha val="56863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8325327" y="7873132"/>
            <a:ext cx="10727827" cy="10727827"/>
          </a:xfrm>
          <a:custGeom>
            <a:avLst/>
            <a:gdLst/>
            <a:ahLst/>
            <a:cxnLst/>
            <a:rect r="r" b="b" t="t" l="l"/>
            <a:pathLst>
              <a:path h="10727827" w="10727827">
                <a:moveTo>
                  <a:pt x="0" y="0"/>
                </a:moveTo>
                <a:lnTo>
                  <a:pt x="10727827" y="0"/>
                </a:lnTo>
                <a:lnTo>
                  <a:pt x="10727827" y="10727827"/>
                </a:lnTo>
                <a:lnTo>
                  <a:pt x="0" y="107278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8881075" y="2134019"/>
            <a:ext cx="7529831" cy="6061514"/>
          </a:xfrm>
          <a:custGeom>
            <a:avLst/>
            <a:gdLst/>
            <a:ahLst/>
            <a:cxnLst/>
            <a:rect r="r" b="b" t="t" l="l"/>
            <a:pathLst>
              <a:path h="6061514" w="7529831">
                <a:moveTo>
                  <a:pt x="0" y="0"/>
                </a:moveTo>
                <a:lnTo>
                  <a:pt x="7529831" y="0"/>
                </a:lnTo>
                <a:lnTo>
                  <a:pt x="7529831" y="6061514"/>
                </a:lnTo>
                <a:lnTo>
                  <a:pt x="0" y="606151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736991"/>
            <a:ext cx="9146110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39"/>
              </a:lnSpc>
            </a:pPr>
            <a:r>
              <a:rPr lang="en-US" b="true" sz="3999" spc="-7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Tips to be a Good Researcher</a:t>
            </a:r>
          </a:p>
        </p:txBody>
      </p:sp>
      <p:sp>
        <p:nvSpPr>
          <p:cNvPr name="TextBox 6" id="6"/>
          <p:cNvSpPr txBox="true"/>
          <p:nvPr/>
        </p:nvSpPr>
        <p:spPr>
          <a:xfrm rot="5400000">
            <a:off x="-1125046" y="2108026"/>
            <a:ext cx="3080379" cy="224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27"/>
              </a:lnSpc>
            </a:pPr>
            <a:r>
              <a:rPr lang="en-US" sz="1305" spc="372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DILSHARA HERATH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962935" y="4565015"/>
            <a:ext cx="4881722" cy="1099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Think about the impact</a:t>
            </a:r>
          </a:p>
          <a:p>
            <a:pPr algn="ctr" marL="0" indent="0" lvl="0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 of the work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46013" y="9442880"/>
            <a:ext cx="629070" cy="780971"/>
            <a:chOff x="0" y="0"/>
            <a:chExt cx="165681" cy="20568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65681" cy="205688"/>
            </a:xfrm>
            <a:custGeom>
              <a:avLst/>
              <a:gdLst/>
              <a:ahLst/>
              <a:cxnLst/>
              <a:rect r="r" b="b" t="t" l="l"/>
              <a:pathLst>
                <a:path h="205688" w="165681">
                  <a:moveTo>
                    <a:pt x="82841" y="0"/>
                  </a:moveTo>
                  <a:lnTo>
                    <a:pt x="82841" y="0"/>
                  </a:lnTo>
                  <a:cubicBezTo>
                    <a:pt x="128592" y="0"/>
                    <a:pt x="165681" y="37089"/>
                    <a:pt x="165681" y="82841"/>
                  </a:cubicBezTo>
                  <a:lnTo>
                    <a:pt x="165681" y="122847"/>
                  </a:lnTo>
                  <a:cubicBezTo>
                    <a:pt x="165681" y="144818"/>
                    <a:pt x="156953" y="165889"/>
                    <a:pt x="141418" y="181424"/>
                  </a:cubicBezTo>
                  <a:cubicBezTo>
                    <a:pt x="125882" y="196960"/>
                    <a:pt x="104811" y="205688"/>
                    <a:pt x="82841" y="205688"/>
                  </a:cubicBezTo>
                  <a:lnTo>
                    <a:pt x="82841" y="205688"/>
                  </a:lnTo>
                  <a:cubicBezTo>
                    <a:pt x="60870" y="205688"/>
                    <a:pt x="39799" y="196960"/>
                    <a:pt x="24263" y="181424"/>
                  </a:cubicBezTo>
                  <a:cubicBezTo>
                    <a:pt x="8728" y="165889"/>
                    <a:pt x="0" y="144818"/>
                    <a:pt x="0" y="122847"/>
                  </a:cubicBezTo>
                  <a:lnTo>
                    <a:pt x="0" y="82841"/>
                  </a:lnTo>
                  <a:cubicBezTo>
                    <a:pt x="0" y="60870"/>
                    <a:pt x="8728" y="39799"/>
                    <a:pt x="24263" y="24263"/>
                  </a:cubicBezTo>
                  <a:cubicBezTo>
                    <a:pt x="39799" y="8728"/>
                    <a:pt x="60870" y="0"/>
                    <a:pt x="82841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38100"/>
              <a:ext cx="165681" cy="1675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47"/>
                </a:lnSpc>
              </a:pPr>
              <a:r>
                <a:rPr lang="en-US" b="true" sz="2497">
                  <a:solidFill>
                    <a:srgbClr val="FFFFFF"/>
                  </a:solidFill>
                  <a:latin typeface="Montserrat Semi-Bold"/>
                  <a:ea typeface="Montserrat Semi-Bold"/>
                  <a:cs typeface="Montserrat Semi-Bold"/>
                  <a:sym typeface="Montserrat Semi-Bold"/>
                </a:rPr>
                <a:t>1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H="true" flipV="true">
            <a:off x="738188" y="679841"/>
            <a:ext cx="0" cy="9607159"/>
          </a:xfrm>
          <a:prstGeom prst="line">
            <a:avLst/>
          </a:prstGeom>
          <a:ln cap="flat" w="9525">
            <a:solidFill>
              <a:srgbClr val="000000">
                <a:alpha val="56863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8325327" y="7873132"/>
            <a:ext cx="10727827" cy="10727827"/>
          </a:xfrm>
          <a:custGeom>
            <a:avLst/>
            <a:gdLst/>
            <a:ahLst/>
            <a:cxnLst/>
            <a:rect r="r" b="b" t="t" l="l"/>
            <a:pathLst>
              <a:path h="10727827" w="10727827">
                <a:moveTo>
                  <a:pt x="0" y="0"/>
                </a:moveTo>
                <a:lnTo>
                  <a:pt x="10727827" y="0"/>
                </a:lnTo>
                <a:lnTo>
                  <a:pt x="10727827" y="10727827"/>
                </a:lnTo>
                <a:lnTo>
                  <a:pt x="0" y="107278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4" id="4"/>
          <p:cNvSpPr txBox="true"/>
          <p:nvPr/>
        </p:nvSpPr>
        <p:spPr>
          <a:xfrm rot="0">
            <a:off x="1028700" y="2017077"/>
            <a:ext cx="16803172" cy="3714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9" indent="-269875" lvl="1">
              <a:lnSpc>
                <a:spcPts val="374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L</a:t>
            </a:r>
            <a:r>
              <a:rPr lang="en-US" b="true" sz="249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iterature Review</a:t>
            </a:r>
            <a:r>
              <a:rPr lang="en-US" sz="24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 - Summarize papers, extract key insights, and identify research gaps. </a:t>
            </a:r>
          </a:p>
          <a:p>
            <a:pPr algn="l" marL="539749" indent="-269875" lvl="1">
              <a:lnSpc>
                <a:spcPts val="374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Idea Generation</a:t>
            </a:r>
            <a:r>
              <a:rPr lang="en-US" sz="24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 - Brainstorm research questions or hypotheses. </a:t>
            </a:r>
          </a:p>
          <a:p>
            <a:pPr algn="l" marL="539749" indent="-269875" lvl="1">
              <a:lnSpc>
                <a:spcPts val="374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Automated Citations</a:t>
            </a:r>
            <a:r>
              <a:rPr lang="en-US" sz="24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 - Generate and format references in APA, MLA, etc. </a:t>
            </a:r>
          </a:p>
          <a:p>
            <a:pPr algn="l" marL="539749" indent="-269875" lvl="1">
              <a:lnSpc>
                <a:spcPts val="374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Data Analysis</a:t>
            </a:r>
            <a:r>
              <a:rPr lang="en-US" sz="24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 - Clean, label, and interpret datasets using Al-assisted tools. </a:t>
            </a:r>
          </a:p>
          <a:p>
            <a:pPr algn="l" marL="539749" indent="-269875" lvl="1">
              <a:lnSpc>
                <a:spcPts val="374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Writing Assistant</a:t>
            </a:r>
            <a:r>
              <a:rPr lang="en-US" sz="24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 - Assist in writing abstracts, introductions, or sections with Al-generated text. </a:t>
            </a:r>
          </a:p>
          <a:p>
            <a:pPr algn="l" marL="539749" indent="-269875" lvl="1">
              <a:lnSpc>
                <a:spcPts val="374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Code Generation</a:t>
            </a:r>
            <a:r>
              <a:rPr lang="en-US" sz="24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 - Write and debug scripts (Python, R) for data processing.</a:t>
            </a:r>
          </a:p>
          <a:p>
            <a:pPr algn="l" marL="539749" indent="-269875" lvl="1">
              <a:lnSpc>
                <a:spcPts val="374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Plagiarism Check</a:t>
            </a:r>
            <a:r>
              <a:rPr lang="en-US" sz="24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-Detect Al-generated vs. original content. </a:t>
            </a:r>
          </a:p>
          <a:p>
            <a:pPr algn="l" marL="539749" indent="-269875" lvl="1">
              <a:lnSpc>
                <a:spcPts val="374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Chatbots for Queries</a:t>
            </a:r>
            <a:r>
              <a:rPr lang="en-US" sz="24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 - Answer domain-specific questions (e.g., SciSpace, Elicit).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736991"/>
            <a:ext cx="9146110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39"/>
              </a:lnSpc>
            </a:pPr>
            <a:r>
              <a:rPr lang="en-US" b="true" sz="3999" spc="-7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GenAI in Research</a:t>
            </a:r>
          </a:p>
        </p:txBody>
      </p:sp>
      <p:sp>
        <p:nvSpPr>
          <p:cNvPr name="TextBox 6" id="6"/>
          <p:cNvSpPr txBox="true"/>
          <p:nvPr/>
        </p:nvSpPr>
        <p:spPr>
          <a:xfrm rot="5400000">
            <a:off x="-1125046" y="2108026"/>
            <a:ext cx="3080379" cy="224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27"/>
              </a:lnSpc>
            </a:pPr>
            <a:r>
              <a:rPr lang="en-US" sz="1305" spc="372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DILSHARA HERATH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DAGoJSiQnUw</dc:identifier>
  <dcterms:modified xsi:type="dcterms:W3CDTF">2011-08-01T06:04:30Z</dcterms:modified>
  <cp:revision>1</cp:revision>
  <dc:title>AI for Research - Workshop </dc:title>
</cp:coreProperties>
</file>

<file path=docProps/thumbnail.jpeg>
</file>